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x="18288000" cy="10287000"/>
  <p:notesSz cx="6858000" cy="9144000"/>
  <p:embeddedFontLst>
    <p:embeddedFont>
      <p:font typeface="Arial Bold" charset="1" panose="020B0802020202020204"/>
      <p:regular r:id="rId76"/>
    </p:embeddedFont>
    <p:embeddedFont>
      <p:font typeface="Daydream" charset="1" panose="00000000000000000000"/>
      <p:regular r:id="rId77"/>
    </p:embeddedFont>
    <p:embeddedFont>
      <p:font typeface="Old Standard Bold" charset="1" panose="02040503050505020303"/>
      <p:regular r:id="rId78"/>
    </p:embeddedFont>
    <p:embeddedFont>
      <p:font typeface="Arial" charset="1" panose="020B0502020202020204"/>
      <p:regular r:id="rId79"/>
    </p:embeddedFont>
    <p:embeddedFont>
      <p:font typeface="Questrial" charset="1" panose="02000000000000000000"/>
      <p:regular r:id="rId80"/>
    </p:embeddedFont>
    <p:embeddedFont>
      <p:font typeface="Arial Italics" charset="1" panose="020B0502020202090204"/>
      <p:regular r:id="rId81"/>
    </p:embeddedFont>
    <p:embeddedFont>
      <p:font typeface="Arial Bold Italics" charset="1" panose="020B0802020202090204"/>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38.png" Type="http://schemas.openxmlformats.org/officeDocument/2006/relationships/image"/><Relationship Id="rId14" Target="../media/image39.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15" Target="../media/image38.png" Type="http://schemas.openxmlformats.org/officeDocument/2006/relationships/image"/><Relationship Id="rId16" Target="../media/image39.svg" Type="http://schemas.openxmlformats.org/officeDocument/2006/relationships/image"/><Relationship Id="rId2" Target="../media/image45.png" Type="http://schemas.openxmlformats.org/officeDocument/2006/relationships/image"/><Relationship Id="rId3" Target="../media/image4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png" Type="http://schemas.openxmlformats.org/officeDocument/2006/relationships/image"/><Relationship Id="rId12" Target="../media/image33.svg" Type="http://schemas.openxmlformats.org/officeDocument/2006/relationships/image"/><Relationship Id="rId13" Target="../media/image34.png" Type="http://schemas.openxmlformats.org/officeDocument/2006/relationships/image"/><Relationship Id="rId14" Target="../media/image35.svg" Type="http://schemas.openxmlformats.org/officeDocument/2006/relationships/image"/><Relationship Id="rId15" Target="../media/image36.png" Type="http://schemas.openxmlformats.org/officeDocument/2006/relationships/image"/><Relationship Id="rId16" Target="../media/image37.svg" Type="http://schemas.openxmlformats.org/officeDocument/2006/relationships/image"/><Relationship Id="rId17" Target="../media/image38.png" Type="http://schemas.openxmlformats.org/officeDocument/2006/relationships/image"/><Relationship Id="rId18" Target="../media/image39.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5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5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5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5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media/image26.png" Type="http://schemas.openxmlformats.org/officeDocument/2006/relationships/image"/><Relationship Id="rId14" Target="../media/image27.svg" Type="http://schemas.openxmlformats.org/officeDocument/2006/relationships/image"/><Relationship Id="rId15" Target="../media/image28.png" Type="http://schemas.openxmlformats.org/officeDocument/2006/relationships/image"/><Relationship Id="rId16" Target="../media/image29.png" Type="http://schemas.openxmlformats.org/officeDocument/2006/relationships/image"/><Relationship Id="rId17" Target="../media/image30.png" Type="http://schemas.openxmlformats.org/officeDocument/2006/relationships/image"/><Relationship Id="rId18" Target="../media/image31.svg" Type="http://schemas.openxmlformats.org/officeDocument/2006/relationships/image"/><Relationship Id="rId19" Target="../media/image32.png" Type="http://schemas.openxmlformats.org/officeDocument/2006/relationships/image"/><Relationship Id="rId2" Target="../media/image15.png" Type="http://schemas.openxmlformats.org/officeDocument/2006/relationships/image"/><Relationship Id="rId20" Target="../media/image33.svg" Type="http://schemas.openxmlformats.org/officeDocument/2006/relationships/image"/><Relationship Id="rId21" Target="../media/image34.png" Type="http://schemas.openxmlformats.org/officeDocument/2006/relationships/image"/><Relationship Id="rId22" Target="../media/image35.svg" Type="http://schemas.openxmlformats.org/officeDocument/2006/relationships/image"/><Relationship Id="rId23" Target="../media/image36.png" Type="http://schemas.openxmlformats.org/officeDocument/2006/relationships/image"/><Relationship Id="rId24" Target="../media/image37.svg" Type="http://schemas.openxmlformats.org/officeDocument/2006/relationships/image"/><Relationship Id="rId25" Target="../media/image38.png" Type="http://schemas.openxmlformats.org/officeDocument/2006/relationships/image"/><Relationship Id="rId26" Target="../media/image39.sv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30.png" Type="http://schemas.openxmlformats.org/officeDocument/2006/relationships/image"/><Relationship Id="rId13" Target="../media/image31.svg" Type="http://schemas.openxmlformats.org/officeDocument/2006/relationships/image"/><Relationship Id="rId14" Target="../media/image32.png" Type="http://schemas.openxmlformats.org/officeDocument/2006/relationships/image"/><Relationship Id="rId15" Target="../media/image33.svg" Type="http://schemas.openxmlformats.org/officeDocument/2006/relationships/image"/><Relationship Id="rId16" Target="../media/image34.png" Type="http://schemas.openxmlformats.org/officeDocument/2006/relationships/image"/><Relationship Id="rId17" Target="../media/image35.svg" Type="http://schemas.openxmlformats.org/officeDocument/2006/relationships/image"/><Relationship Id="rId18" Target="../media/image36.png" Type="http://schemas.openxmlformats.org/officeDocument/2006/relationships/image"/><Relationship Id="rId19" Target="../media/image37.svg" Type="http://schemas.openxmlformats.org/officeDocument/2006/relationships/image"/><Relationship Id="rId2" Target="../media/image56.png" Type="http://schemas.openxmlformats.org/officeDocument/2006/relationships/image"/><Relationship Id="rId20" Target="../media/image38.png" Type="http://schemas.openxmlformats.org/officeDocument/2006/relationships/image"/><Relationship Id="rId21" Target="../media/image39.svg" Type="http://schemas.openxmlformats.org/officeDocument/2006/relationships/image"/><Relationship Id="rId22" Target="../media/image66.png" Type="http://schemas.openxmlformats.org/officeDocument/2006/relationships/image"/><Relationship Id="rId23" Target="../media/image67.svg" Type="http://schemas.openxmlformats.org/officeDocument/2006/relationships/image"/><Relationship Id="rId24" Target="../media/image68.png" Type="http://schemas.openxmlformats.org/officeDocument/2006/relationships/image"/><Relationship Id="rId25" Target="../media/image69.svg" Type="http://schemas.openxmlformats.org/officeDocument/2006/relationships/image"/><Relationship Id="rId26" Target="../media/image70.png" Type="http://schemas.openxmlformats.org/officeDocument/2006/relationships/image"/><Relationship Id="rId27" Target="../media/image71.png" Type="http://schemas.openxmlformats.org/officeDocument/2006/relationships/image"/><Relationship Id="rId28" Target="../media/image72.svg" Type="http://schemas.openxmlformats.org/officeDocument/2006/relationships/image"/><Relationship Id="rId3" Target="../media/image57.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7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15" Target="../media/image38.png" Type="http://schemas.openxmlformats.org/officeDocument/2006/relationships/image"/><Relationship Id="rId16" Target="../media/image39.svg" Type="http://schemas.openxmlformats.org/officeDocument/2006/relationships/image"/><Relationship Id="rId2" Target="../media/image74.png" Type="http://schemas.openxmlformats.org/officeDocument/2006/relationships/image"/><Relationship Id="rId3" Target="../media/image75.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7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7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7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7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2" Target="../media/image80.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2" Target="../media/image81.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2" Target="../media/image82.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15" Target="../media/image38.png" Type="http://schemas.openxmlformats.org/officeDocument/2006/relationships/image"/><Relationship Id="rId16" Target="../media/image39.svg" Type="http://schemas.openxmlformats.org/officeDocument/2006/relationships/image"/><Relationship Id="rId2" Target="../media/image83.png" Type="http://schemas.openxmlformats.org/officeDocument/2006/relationships/image"/><Relationship Id="rId3" Target="../media/image8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8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svg" Type="http://schemas.openxmlformats.org/officeDocument/2006/relationships/image"/><Relationship Id="rId19" Target="../media/image38.png" Type="http://schemas.openxmlformats.org/officeDocument/2006/relationships/image"/><Relationship Id="rId2" Target="../media/image86.png" Type="http://schemas.openxmlformats.org/officeDocument/2006/relationships/image"/><Relationship Id="rId20" Target="../media/image39.svg" Type="http://schemas.openxmlformats.org/officeDocument/2006/relationships/image"/><Relationship Id="rId3" Target="../media/image87.png" Type="http://schemas.openxmlformats.org/officeDocument/2006/relationships/image"/><Relationship Id="rId4" Target="../media/image88.pn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 Id="rId7" Target="../media/image91.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9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media/image4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956086"/>
            <a:ext cx="18288000" cy="12199172"/>
          </a:xfrm>
          <a:custGeom>
            <a:avLst/>
            <a:gdLst/>
            <a:ahLst/>
            <a:cxnLst/>
            <a:rect r="r" b="b" t="t" l="l"/>
            <a:pathLst>
              <a:path h="12199172" w="18288000">
                <a:moveTo>
                  <a:pt x="0" y="0"/>
                </a:moveTo>
                <a:lnTo>
                  <a:pt x="18288000" y="0"/>
                </a:lnTo>
                <a:lnTo>
                  <a:pt x="18288000" y="12199172"/>
                </a:lnTo>
                <a:lnTo>
                  <a:pt x="0" y="12199172"/>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9A5ACD"/>
                </a:solidFill>
                <a:latin typeface="Arial Bold"/>
                <a:ea typeface="Arial Bold"/>
                <a:cs typeface="Arial Bold"/>
                <a:sym typeface="Arial Bold"/>
              </a:rPr>
              <a:t>LIFE IN THE 1960S</a:t>
            </a:r>
          </a:p>
        </p:txBody>
      </p:sp>
      <p:sp>
        <p:nvSpPr>
          <p:cNvPr name="TextBox 5" id="5"/>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life in the 1960s</a:t>
            </a:r>
          </a:p>
        </p:txBody>
      </p:sp>
      <p:sp>
        <p:nvSpPr>
          <p:cNvPr name="TextBox 6" id="6"/>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8" id="8"/>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9A5ACD"/>
                </a:solidFill>
                <a:latin typeface="Arial Bold"/>
                <a:ea typeface="Arial Bold"/>
                <a:cs typeface="Arial Bold"/>
                <a:sym typeface="Arial Bold"/>
              </a:rPr>
              <a:t>Strand Two &amp; Three: The History of the World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A5AC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261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is protectionism and what impact did it have on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examples of the political problems Ireland face in the 1950s.</a:t>
            </a:r>
          </a:p>
          <a:p>
            <a:pPr algn="l" marL="539749" indent="-269875" lvl="1">
              <a:lnSpc>
                <a:spcPts val="3499"/>
              </a:lnSpc>
              <a:buAutoNum type="arabicPeriod" startAt="1"/>
            </a:pPr>
            <a:r>
              <a:rPr lang="en-US" sz="2499">
                <a:solidFill>
                  <a:srgbClr val="0DA33B"/>
                </a:solidFill>
                <a:latin typeface="Arial"/>
                <a:ea typeface="Arial"/>
                <a:cs typeface="Arial"/>
                <a:sym typeface="Arial"/>
              </a:rPr>
              <a:t>How many people were leaving Ireland every year in the 1950s?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5"/>
          </a:xfrm>
          <a:prstGeom prst="rect">
            <a:avLst/>
          </a:prstGeom>
        </p:spPr>
        <p:txBody>
          <a:bodyPr anchor="t" rtlCol="false" tIns="0" lIns="0" bIns="0" rIns="0">
            <a:spAutoFit/>
          </a:bodyPr>
          <a:lstStyle/>
          <a:p>
            <a:pPr algn="ctr">
              <a:lnSpc>
                <a:spcPts val="7700"/>
              </a:lnSpc>
            </a:pPr>
            <a:r>
              <a:rPr lang="en-US" b="true" sz="5500" spc="165">
                <a:solidFill>
                  <a:srgbClr val="363371"/>
                </a:solidFill>
                <a:latin typeface="Arial Bold"/>
                <a:ea typeface="Arial Bold"/>
                <a:cs typeface="Arial Bold"/>
                <a:sym typeface="Arial Bold"/>
              </a:rPr>
              <a:t>28.1.2 CHANGES IN POLITICS AND THE ECONOMY</a:t>
            </a:r>
          </a:p>
        </p:txBody>
      </p:sp>
      <p:sp>
        <p:nvSpPr>
          <p:cNvPr name="TextBox 4" id="4"/>
          <p:cNvSpPr txBox="true"/>
          <p:nvPr/>
        </p:nvSpPr>
        <p:spPr>
          <a:xfrm rot="0">
            <a:off x="0" y="3871465"/>
            <a:ext cx="18288000" cy="904875"/>
          </a:xfrm>
          <a:prstGeom prst="rect">
            <a:avLst/>
          </a:prstGeom>
        </p:spPr>
        <p:txBody>
          <a:bodyPr anchor="t" rtlCol="false" tIns="0" lIns="0" bIns="0" rIns="0">
            <a:spAutoFit/>
          </a:bodyPr>
          <a:lstStyle/>
          <a:p>
            <a:pPr algn="ctr">
              <a:lnSpc>
                <a:spcPts val="6900"/>
              </a:lnSpc>
            </a:pPr>
            <a:r>
              <a:rPr lang="en-US" sz="6000" spc="1439">
                <a:solidFill>
                  <a:srgbClr val="FFFFFF"/>
                </a:solidFill>
                <a:latin typeface="Daydream"/>
                <a:ea typeface="Daydream"/>
                <a:cs typeface="Daydream"/>
                <a:sym typeface="Daydream"/>
              </a:rPr>
              <a:t>28.1.2 changes in politics and the economy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SEÁN LEMASS, 1899-1971</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Seán Lemass, 1899-1971</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7983422" y="1965321"/>
            <a:ext cx="8655233"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Seán Lemass was born in Dublin in 1899. </a:t>
            </a:r>
            <a:r>
              <a:rPr lang="en-US" sz="3000">
                <a:solidFill>
                  <a:srgbClr val="000000"/>
                </a:solidFill>
                <a:latin typeface="Arial"/>
                <a:ea typeface="Arial"/>
                <a:cs typeface="Arial"/>
                <a:sym typeface="Arial"/>
              </a:rPr>
              <a:t>He fought in the 1916 Rising and the War of Independence. He was one of the founding members of Fianna Fáil in 1926. He served as </a:t>
            </a:r>
            <a:r>
              <a:rPr lang="en-US" sz="3000" b="true">
                <a:solidFill>
                  <a:srgbClr val="000000"/>
                </a:solidFill>
                <a:latin typeface="Arial Bold"/>
                <a:ea typeface="Arial Bold"/>
                <a:cs typeface="Arial Bold"/>
                <a:sym typeface="Arial Bold"/>
              </a:rPr>
              <a:t>Minister for Industry and Commerce</a:t>
            </a:r>
            <a:r>
              <a:rPr lang="en-US" sz="3000">
                <a:solidFill>
                  <a:srgbClr val="000000"/>
                </a:solidFill>
                <a:latin typeface="Arial"/>
                <a:ea typeface="Arial"/>
                <a:cs typeface="Arial"/>
                <a:sym typeface="Arial"/>
              </a:rPr>
              <a:t> and as </a:t>
            </a:r>
            <a:r>
              <a:rPr lang="en-US" sz="3000" b="true">
                <a:solidFill>
                  <a:srgbClr val="000000"/>
                </a:solidFill>
                <a:latin typeface="Arial Bold"/>
                <a:ea typeface="Arial Bold"/>
                <a:cs typeface="Arial Bold"/>
                <a:sym typeface="Arial Bold"/>
              </a:rPr>
              <a:t>Minister for Supplies </a:t>
            </a:r>
            <a:r>
              <a:rPr lang="en-US" sz="3000">
                <a:solidFill>
                  <a:srgbClr val="000000"/>
                </a:solidFill>
                <a:latin typeface="Arial"/>
                <a:ea typeface="Arial"/>
                <a:cs typeface="Arial"/>
                <a:sym typeface="Arial"/>
              </a:rPr>
              <a:t>during World War II. He became Taoiseach and leader of Fianna Fáil in 1959 after de Valera retired.</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Early life and career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9" id="9"/>
          <p:cNvSpPr/>
          <p:nvPr/>
        </p:nvSpPr>
        <p:spPr>
          <a:xfrm flipH="false" flipV="false" rot="0">
            <a:off x="1028700" y="2089146"/>
            <a:ext cx="6749339" cy="7169154"/>
          </a:xfrm>
          <a:custGeom>
            <a:avLst/>
            <a:gdLst/>
            <a:ahLst/>
            <a:cxnLst/>
            <a:rect r="r" b="b" t="t" l="l"/>
            <a:pathLst>
              <a:path h="7169154" w="6749339">
                <a:moveTo>
                  <a:pt x="0" y="0"/>
                </a:moveTo>
                <a:lnTo>
                  <a:pt x="6749339" y="0"/>
                </a:lnTo>
                <a:lnTo>
                  <a:pt x="6749339" y="7169154"/>
                </a:lnTo>
                <a:lnTo>
                  <a:pt x="0" y="7169154"/>
                </a:lnTo>
                <a:lnTo>
                  <a:pt x="0" y="0"/>
                </a:lnTo>
                <a:close/>
              </a:path>
            </a:pathLst>
          </a:custGeom>
          <a:blipFill>
            <a:blip r:embed="rId2"/>
            <a:stretch>
              <a:fillRect l="0" t="0" r="0" b="0"/>
            </a:stretch>
          </a:blipFill>
        </p:spPr>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Lemass was convinced that radical changes in economic policy were needed to save the country. </a:t>
            </a:r>
            <a:r>
              <a:rPr lang="en-US" sz="2500">
                <a:solidFill>
                  <a:srgbClr val="000000"/>
                </a:solidFill>
                <a:latin typeface="Arial"/>
                <a:ea typeface="Arial"/>
                <a:cs typeface="Arial"/>
                <a:sym typeface="Arial"/>
              </a:rPr>
              <a:t>He worked with the Secretary-General of the Department of Finance, </a:t>
            </a:r>
            <a:r>
              <a:rPr lang="en-US" sz="2500" b="true">
                <a:solidFill>
                  <a:srgbClr val="000000"/>
                </a:solidFill>
                <a:latin typeface="Arial Bold"/>
                <a:ea typeface="Arial Bold"/>
                <a:cs typeface="Arial Bold"/>
                <a:sym typeface="Arial Bold"/>
              </a:rPr>
              <a:t>T.K. Whitaker</a:t>
            </a:r>
            <a:r>
              <a:rPr lang="en-US" sz="2500">
                <a:solidFill>
                  <a:srgbClr val="000000"/>
                </a:solidFill>
                <a:latin typeface="Arial"/>
                <a:ea typeface="Arial"/>
                <a:cs typeface="Arial"/>
                <a:sym typeface="Arial"/>
              </a:rPr>
              <a:t>, to produced and implement the </a:t>
            </a:r>
            <a:r>
              <a:rPr lang="en-US" sz="2500" b="true">
                <a:solidFill>
                  <a:srgbClr val="000000"/>
                </a:solidFill>
                <a:latin typeface="Arial Bold"/>
                <a:ea typeface="Arial Bold"/>
                <a:cs typeface="Arial Bold"/>
                <a:sym typeface="Arial Bold"/>
              </a:rPr>
              <a:t>First Programme for Economic Expansion</a:t>
            </a:r>
            <a:r>
              <a:rPr lang="en-US" sz="2500">
                <a:solidFill>
                  <a:srgbClr val="000000"/>
                </a:solidFill>
                <a:latin typeface="Arial"/>
                <a:ea typeface="Arial"/>
                <a:cs typeface="Arial"/>
                <a:sym typeface="Arial"/>
              </a:rPr>
              <a:t> in 1959. Its main aims were: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Free Trade</a:t>
            </a:r>
            <a:r>
              <a:rPr lang="en-US" sz="2500">
                <a:solidFill>
                  <a:srgbClr val="000000"/>
                </a:solidFill>
                <a:latin typeface="Arial"/>
                <a:ea typeface="Arial"/>
                <a:cs typeface="Arial"/>
                <a:sym typeface="Arial"/>
              </a:rPr>
              <a:t>: Ireland would reduce tariffs on imports to encourage trade and reduce prices.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Encourage foreign investment</a:t>
            </a:r>
            <a:r>
              <a:rPr lang="en-US" sz="2500">
                <a:solidFill>
                  <a:srgbClr val="000000"/>
                </a:solidFill>
                <a:latin typeface="Arial"/>
                <a:ea typeface="Arial"/>
                <a:cs typeface="Arial"/>
                <a:sym typeface="Arial"/>
              </a:rPr>
              <a:t>: taxes were reduced on foreign companies that set up in Ireland and were given grants to create jobs.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Grants</a:t>
            </a:r>
            <a:r>
              <a:rPr lang="en-US" sz="2500">
                <a:solidFill>
                  <a:srgbClr val="000000"/>
                </a:solidFill>
                <a:latin typeface="Arial"/>
                <a:ea typeface="Arial"/>
                <a:cs typeface="Arial"/>
                <a:sym typeface="Arial"/>
              </a:rPr>
              <a:t> to business and farmers: £220 million was given to help them modernise so they could increase production and be more efficient. </a:t>
            </a:r>
          </a:p>
          <a:p>
            <a:pPr algn="l">
              <a:lnSpc>
                <a:spcPts val="3500"/>
              </a:lnSpc>
            </a:pPr>
            <a:r>
              <a:rPr lang="en-US" sz="2500">
                <a:solidFill>
                  <a:srgbClr val="000000"/>
                </a:solidFill>
                <a:latin typeface="Arial"/>
                <a:ea typeface="Arial"/>
                <a:cs typeface="Arial"/>
                <a:sym typeface="Arial"/>
              </a:rPr>
              <a:t>The programme was a huge success. The economy grew at 4% per year during the 1960s – double its target. Unemployment had fallen by a third by 1961. Emigration fell from 44,000 a year to 16,000 a year in 1961 and to 11,000 a year by 1971.</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First Programme for Economic Expansion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9" id="9"/>
          <p:cNvSpPr/>
          <p:nvPr/>
        </p:nvSpPr>
        <p:spPr>
          <a:xfrm flipH="false" flipV="false" rot="0">
            <a:off x="1028700" y="2089146"/>
            <a:ext cx="4288304" cy="6417140"/>
          </a:xfrm>
          <a:custGeom>
            <a:avLst/>
            <a:gdLst/>
            <a:ahLst/>
            <a:cxnLst/>
            <a:rect r="r" b="b" t="t" l="l"/>
            <a:pathLst>
              <a:path h="6417140" w="4288304">
                <a:moveTo>
                  <a:pt x="0" y="0"/>
                </a:moveTo>
                <a:lnTo>
                  <a:pt x="4288304" y="0"/>
                </a:lnTo>
                <a:lnTo>
                  <a:pt x="4288304" y="6417140"/>
                </a:lnTo>
                <a:lnTo>
                  <a:pt x="0" y="6417140"/>
                </a:lnTo>
                <a:lnTo>
                  <a:pt x="0" y="0"/>
                </a:lnTo>
                <a:close/>
              </a:path>
            </a:pathLst>
          </a:custGeom>
          <a:blipFill>
            <a:blip r:embed="rId2"/>
            <a:stretch>
              <a:fillRect l="0" t="0" r="0" b="0"/>
            </a:stretch>
          </a:blipFill>
        </p:spPr>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981428" y="1965321"/>
            <a:ext cx="10657227"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Since partition in 1921, the governments in Belfast and Dublin had little contact; Lemass was determined to change this. </a:t>
            </a:r>
            <a:r>
              <a:rPr lang="en-US" sz="3000">
                <a:solidFill>
                  <a:srgbClr val="000000"/>
                </a:solidFill>
                <a:latin typeface="Arial"/>
                <a:ea typeface="Arial"/>
                <a:cs typeface="Arial"/>
                <a:sym typeface="Arial"/>
              </a:rPr>
              <a:t>While he continued to want a united Ireland, he thought the two parts of the island should be ‘good neighbours’. In January 1965, he travelled to Belfast and met the Northern Irish Prime Minister, </a:t>
            </a:r>
            <a:r>
              <a:rPr lang="en-US" sz="3000" b="true">
                <a:solidFill>
                  <a:srgbClr val="000000"/>
                </a:solidFill>
                <a:latin typeface="Arial Bold"/>
                <a:ea typeface="Arial Bold"/>
                <a:cs typeface="Arial Bold"/>
                <a:sym typeface="Arial Bold"/>
              </a:rPr>
              <a:t>Terence O’Neill</a:t>
            </a:r>
            <a:r>
              <a:rPr lang="en-US" sz="3000">
                <a:solidFill>
                  <a:srgbClr val="000000"/>
                </a:solidFill>
                <a:latin typeface="Arial"/>
                <a:ea typeface="Arial"/>
                <a:cs typeface="Arial"/>
                <a:sym typeface="Arial"/>
              </a:rPr>
              <a:t>, who visited Dublin too. They agreed to cooperate on non-controversial matters such as tourism, education and agriculture. Trade increased between the two parts of the island.</a:t>
            </a:r>
          </a:p>
        </p:txBody>
      </p:sp>
      <p:sp>
        <p:nvSpPr>
          <p:cNvPr name="Freeform 7" id="7"/>
          <p:cNvSpPr/>
          <p:nvPr/>
        </p:nvSpPr>
        <p:spPr>
          <a:xfrm flipH="false" flipV="false" rot="0">
            <a:off x="1028700" y="2089146"/>
            <a:ext cx="4609828" cy="5324677"/>
          </a:xfrm>
          <a:custGeom>
            <a:avLst/>
            <a:gdLst/>
            <a:ahLst/>
            <a:cxnLst/>
            <a:rect r="r" b="b" t="t" l="l"/>
            <a:pathLst>
              <a:path h="5324677" w="4609828">
                <a:moveTo>
                  <a:pt x="0" y="0"/>
                </a:moveTo>
                <a:lnTo>
                  <a:pt x="4609828" y="0"/>
                </a:lnTo>
                <a:lnTo>
                  <a:pt x="4609828" y="5324677"/>
                </a:lnTo>
                <a:lnTo>
                  <a:pt x="0" y="5324677"/>
                </a:lnTo>
                <a:lnTo>
                  <a:pt x="0" y="0"/>
                </a:lnTo>
                <a:close/>
              </a:path>
            </a:pathLst>
          </a:custGeom>
          <a:blipFill>
            <a:blip r:embed="rId2"/>
            <a:stretch>
              <a:fillRect l="-36903" t="0" r="-38639" b="0"/>
            </a:stretch>
          </a:blipFill>
        </p:spPr>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New relationship with Northern Ireland</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65321"/>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Under Lemass’ leadership, Ireland began to engage with the world much more. </a:t>
            </a:r>
            <a:r>
              <a:rPr lang="en-US" sz="3000">
                <a:solidFill>
                  <a:srgbClr val="000000"/>
                </a:solidFill>
                <a:latin typeface="Arial"/>
                <a:ea typeface="Arial"/>
                <a:cs typeface="Arial"/>
                <a:sym typeface="Arial"/>
              </a:rPr>
              <a:t>Ireland had joined the </a:t>
            </a:r>
            <a:r>
              <a:rPr lang="en-US" sz="3000" b="true">
                <a:solidFill>
                  <a:srgbClr val="000000"/>
                </a:solidFill>
                <a:latin typeface="Arial Bold"/>
                <a:ea typeface="Arial Bold"/>
                <a:cs typeface="Arial Bold"/>
                <a:sym typeface="Arial Bold"/>
              </a:rPr>
              <a:t>United Nations </a:t>
            </a:r>
            <a:r>
              <a:rPr lang="en-US" sz="3000">
                <a:solidFill>
                  <a:srgbClr val="000000"/>
                </a:solidFill>
                <a:latin typeface="Arial"/>
                <a:ea typeface="Arial"/>
                <a:cs typeface="Arial"/>
                <a:sym typeface="Arial"/>
              </a:rPr>
              <a:t>in 1955 but became more active in the 1960s and was even election to the </a:t>
            </a:r>
            <a:r>
              <a:rPr lang="en-US" sz="3000" b="true">
                <a:solidFill>
                  <a:srgbClr val="000000"/>
                </a:solidFill>
                <a:latin typeface="Arial Bold"/>
                <a:ea typeface="Arial Bold"/>
                <a:cs typeface="Arial Bold"/>
                <a:sym typeface="Arial Bold"/>
              </a:rPr>
              <a:t>UN Security Council </a:t>
            </a:r>
            <a:r>
              <a:rPr lang="en-US" sz="3000">
                <a:solidFill>
                  <a:srgbClr val="000000"/>
                </a:solidFill>
                <a:latin typeface="Arial"/>
                <a:ea typeface="Arial"/>
                <a:cs typeface="Arial"/>
                <a:sym typeface="Arial"/>
              </a:rPr>
              <a:t>(its highest body) in 1962. Irish soldiers served in </a:t>
            </a:r>
            <a:r>
              <a:rPr lang="en-US" sz="3000" b="true">
                <a:solidFill>
                  <a:srgbClr val="000000"/>
                </a:solidFill>
                <a:latin typeface="Arial Bold"/>
                <a:ea typeface="Arial Bold"/>
                <a:cs typeface="Arial Bold"/>
                <a:sym typeface="Arial Bold"/>
              </a:rPr>
              <a:t>UN peacekeeping missions </a:t>
            </a:r>
            <a:r>
              <a:rPr lang="en-US" sz="3000">
                <a:solidFill>
                  <a:srgbClr val="000000"/>
                </a:solidFill>
                <a:latin typeface="Arial"/>
                <a:ea typeface="Arial"/>
                <a:cs typeface="Arial"/>
                <a:sym typeface="Arial"/>
              </a:rPr>
              <a:t>in the Congo, Cyprus and the Middle East. </a:t>
            </a:r>
          </a:p>
          <a:p>
            <a:pPr algn="l">
              <a:lnSpc>
                <a:spcPts val="4200"/>
              </a:lnSpc>
            </a:pPr>
            <a:r>
              <a:rPr lang="en-US" sz="3000">
                <a:solidFill>
                  <a:srgbClr val="000000"/>
                </a:solidFill>
                <a:latin typeface="Arial"/>
                <a:ea typeface="Arial"/>
                <a:cs typeface="Arial"/>
                <a:sym typeface="Arial"/>
              </a:rPr>
              <a:t>In 1961, Ireland applied to join the </a:t>
            </a:r>
            <a:r>
              <a:rPr lang="en-US" sz="3000" b="true">
                <a:solidFill>
                  <a:srgbClr val="000000"/>
                </a:solidFill>
                <a:latin typeface="Arial Bold"/>
                <a:ea typeface="Arial Bold"/>
                <a:cs typeface="Arial Bold"/>
                <a:sym typeface="Arial Bold"/>
              </a:rPr>
              <a:t>European Economic Community </a:t>
            </a:r>
            <a:r>
              <a:rPr lang="en-US" sz="3000">
                <a:solidFill>
                  <a:srgbClr val="000000"/>
                </a:solidFill>
                <a:latin typeface="Arial"/>
                <a:ea typeface="Arial"/>
                <a:cs typeface="Arial"/>
                <a:sym typeface="Arial"/>
              </a:rPr>
              <a:t>(EEC), along with Britain. </a:t>
            </a:r>
            <a:r>
              <a:rPr lang="en-US" sz="3000">
                <a:solidFill>
                  <a:srgbClr val="000000"/>
                </a:solidFill>
                <a:latin typeface="Arial"/>
                <a:ea typeface="Arial"/>
                <a:cs typeface="Arial"/>
                <a:sym typeface="Arial"/>
              </a:rPr>
              <a:t>Lemass decided to do this because Britain was Ireland’s biggest export market and he hoped to gain new markets for Irish goods in Europe and grow the economy. When France stopped the British application (they worried that the British were too close to the US), Ireland withdrew its application; Ireland and Britain would eventually join the EEC in 1973.</a:t>
            </a:r>
          </a:p>
          <a:p>
            <a:pPr algn="l">
              <a:lnSpc>
                <a:spcPts val="4200"/>
              </a:lnSpc>
            </a:pPr>
            <a:r>
              <a:rPr lang="en-US" sz="3000">
                <a:solidFill>
                  <a:srgbClr val="000000"/>
                </a:solidFill>
                <a:latin typeface="Arial"/>
                <a:ea typeface="Arial"/>
                <a:cs typeface="Arial"/>
                <a:sym typeface="Arial"/>
              </a:rPr>
              <a:t>Ireland’s openness to the world was marked in June 1963, when the US President </a:t>
            </a:r>
            <a:r>
              <a:rPr lang="en-US" sz="3000" b="true">
                <a:solidFill>
                  <a:srgbClr val="000000"/>
                </a:solidFill>
                <a:latin typeface="Arial Bold"/>
                <a:ea typeface="Arial Bold"/>
                <a:cs typeface="Arial Bold"/>
                <a:sym typeface="Arial Bold"/>
              </a:rPr>
              <a:t>John F. Kennedy </a:t>
            </a:r>
            <a:r>
              <a:rPr lang="en-US" sz="3000">
                <a:solidFill>
                  <a:srgbClr val="000000"/>
                </a:solidFill>
                <a:latin typeface="Arial"/>
                <a:ea typeface="Arial"/>
                <a:cs typeface="Arial"/>
                <a:sym typeface="Arial"/>
              </a:rPr>
              <a:t>(the first Catholic President of the US) became the first foreign head of state to visit. His visit drew the </a:t>
            </a:r>
            <a:r>
              <a:rPr lang="en-US" sz="3000" b="true">
                <a:solidFill>
                  <a:srgbClr val="000000"/>
                </a:solidFill>
                <a:latin typeface="Arial Bold"/>
                <a:ea typeface="Arial Bold"/>
                <a:cs typeface="Arial Bold"/>
                <a:sym typeface="Arial Bold"/>
              </a:rPr>
              <a:t>international spotlight </a:t>
            </a:r>
            <a:r>
              <a:rPr lang="en-US" sz="3000">
                <a:solidFill>
                  <a:srgbClr val="000000"/>
                </a:solidFill>
                <a:latin typeface="Arial"/>
                <a:ea typeface="Arial"/>
                <a:cs typeface="Arial"/>
                <a:sym typeface="Arial"/>
              </a:rPr>
              <a:t>and let Ireland show how much it had changed in recent years.</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Opening Ireland to the world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8458200" cy="5594674"/>
          </a:xfrm>
          <a:custGeom>
            <a:avLst/>
            <a:gdLst/>
            <a:ahLst/>
            <a:cxnLst/>
            <a:rect r="r" b="b" t="t" l="l"/>
            <a:pathLst>
              <a:path h="5594674" w="8458200">
                <a:moveTo>
                  <a:pt x="0" y="0"/>
                </a:moveTo>
                <a:lnTo>
                  <a:pt x="8458200" y="0"/>
                </a:lnTo>
                <a:lnTo>
                  <a:pt x="8458200" y="5594674"/>
                </a:lnTo>
                <a:lnTo>
                  <a:pt x="0" y="5594674"/>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8" id="8"/>
          <p:cNvSpPr/>
          <p:nvPr/>
        </p:nvSpPr>
        <p:spPr>
          <a:xfrm flipH="false" flipV="false" rot="0">
            <a:off x="9144000" y="4470974"/>
            <a:ext cx="7795260" cy="5254337"/>
          </a:xfrm>
          <a:custGeom>
            <a:avLst/>
            <a:gdLst/>
            <a:ahLst/>
            <a:cxnLst/>
            <a:rect r="r" b="b" t="t" l="l"/>
            <a:pathLst>
              <a:path h="5254337" w="7795260">
                <a:moveTo>
                  <a:pt x="0" y="0"/>
                </a:moveTo>
                <a:lnTo>
                  <a:pt x="7795260" y="0"/>
                </a:lnTo>
                <a:lnTo>
                  <a:pt x="7795260" y="5254337"/>
                </a:lnTo>
                <a:lnTo>
                  <a:pt x="0" y="5254337"/>
                </a:lnTo>
                <a:lnTo>
                  <a:pt x="0" y="0"/>
                </a:lnTo>
                <a:close/>
              </a:path>
            </a:pathLst>
          </a:custGeom>
          <a:blipFill>
            <a:blip r:embed="rId3"/>
            <a:stretch>
              <a:fillRect l="0" t="0" r="0" b="0"/>
            </a:stretch>
          </a:blipFill>
        </p:spPr>
      </p:sp>
      <p:grpSp>
        <p:nvGrpSpPr>
          <p:cNvPr name="Group 9" id="9"/>
          <p:cNvGrpSpPr/>
          <p:nvPr/>
        </p:nvGrpSpPr>
        <p:grpSpPr>
          <a:xfrm rot="0">
            <a:off x="9294186" y="1028700"/>
            <a:ext cx="7494887" cy="1888009"/>
            <a:chOff x="0" y="0"/>
            <a:chExt cx="9993183" cy="2517345"/>
          </a:xfrm>
        </p:grpSpPr>
        <p:grpSp>
          <p:nvGrpSpPr>
            <p:cNvPr name="Group 10" id="10"/>
            <p:cNvGrpSpPr/>
            <p:nvPr/>
          </p:nvGrpSpPr>
          <p:grpSpPr>
            <a:xfrm rot="0">
              <a:off x="0" y="0"/>
              <a:ext cx="9993183" cy="2517345"/>
              <a:chOff x="0" y="0"/>
              <a:chExt cx="1973962" cy="497253"/>
            </a:xfrm>
          </p:grpSpPr>
          <p:sp>
            <p:nvSpPr>
              <p:cNvPr name="Freeform 11" id="11"/>
              <p:cNvSpPr/>
              <p:nvPr/>
            </p:nvSpPr>
            <p:spPr>
              <a:xfrm flipH="false" flipV="false" rot="0">
                <a:off x="0" y="0"/>
                <a:ext cx="1973962" cy="497253"/>
              </a:xfrm>
              <a:custGeom>
                <a:avLst/>
                <a:gdLst/>
                <a:ahLst/>
                <a:cxnLst/>
                <a:rect r="r" b="b" t="t" l="l"/>
                <a:pathLst>
                  <a:path h="497253" w="1973962">
                    <a:moveTo>
                      <a:pt x="0" y="0"/>
                    </a:moveTo>
                    <a:lnTo>
                      <a:pt x="1973962" y="0"/>
                    </a:lnTo>
                    <a:lnTo>
                      <a:pt x="1973962" y="497253"/>
                    </a:lnTo>
                    <a:lnTo>
                      <a:pt x="0" y="497253"/>
                    </a:lnTo>
                    <a:close/>
                  </a:path>
                </a:pathLst>
              </a:custGeom>
              <a:solidFill>
                <a:srgbClr val="F1DFFF"/>
              </a:solidFill>
              <a:ln w="38100" cap="sq">
                <a:solidFill>
                  <a:srgbClr val="363371"/>
                </a:solidFill>
                <a:prstDash val="solid"/>
                <a:miter/>
              </a:ln>
            </p:spPr>
          </p:sp>
          <p:sp>
            <p:nvSpPr>
              <p:cNvPr name="TextBox 12" id="12"/>
              <p:cNvSpPr txBox="true"/>
              <p:nvPr/>
            </p:nvSpPr>
            <p:spPr>
              <a:xfrm>
                <a:off x="0" y="-85725"/>
                <a:ext cx="1973962" cy="582978"/>
              </a:xfrm>
              <a:prstGeom prst="rect">
                <a:avLst/>
              </a:prstGeom>
            </p:spPr>
            <p:txBody>
              <a:bodyPr anchor="ctr" rtlCol="false" tIns="50800" lIns="50800" bIns="50800" rIns="50800"/>
              <a:lstStyle/>
              <a:p>
                <a:pPr algn="ctr">
                  <a:lnSpc>
                    <a:spcPts val="3080"/>
                  </a:lnSpc>
                </a:pPr>
              </a:p>
            </p:txBody>
          </p:sp>
        </p:grpSp>
        <p:sp>
          <p:nvSpPr>
            <p:cNvPr name="TextBox 13" id="13"/>
            <p:cNvSpPr txBox="true"/>
            <p:nvPr/>
          </p:nvSpPr>
          <p:spPr>
            <a:xfrm rot="0">
              <a:off x="3328158" y="101172"/>
              <a:ext cx="3271969"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4" id="14"/>
            <p:cNvSpPr txBox="true"/>
            <p:nvPr/>
          </p:nvSpPr>
          <p:spPr>
            <a:xfrm rot="0">
              <a:off x="137301" y="619754"/>
              <a:ext cx="9653682" cy="18975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President Kennedy often told his family how much he had enjoyed his visit to Ireland. When he was assassinated in November 1963, his wife Jacqueline requested that Irish army cadets be part of the burial service. </a:t>
              </a:r>
            </a:p>
          </p:txBody>
        </p:sp>
      </p:gr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6" id="16"/>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7" id="17"/>
          <p:cNvGrpSpPr/>
          <p:nvPr/>
        </p:nvGrpSpPr>
        <p:grpSpPr>
          <a:xfrm rot="0">
            <a:off x="11383909" y="9756776"/>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222944" y="4654545"/>
            <a:ext cx="3805366" cy="5070765"/>
          </a:xfrm>
          <a:custGeom>
            <a:avLst/>
            <a:gdLst/>
            <a:ahLst/>
            <a:cxnLst/>
            <a:rect r="r" b="b" t="t" l="l"/>
            <a:pathLst>
              <a:path h="5070765" w="3805366">
                <a:moveTo>
                  <a:pt x="0" y="0"/>
                </a:moveTo>
                <a:lnTo>
                  <a:pt x="3805367" y="0"/>
                </a:lnTo>
                <a:lnTo>
                  <a:pt x="3805367" y="5070766"/>
                </a:lnTo>
                <a:lnTo>
                  <a:pt x="0" y="5070766"/>
                </a:lnTo>
                <a:lnTo>
                  <a:pt x="0" y="0"/>
                </a:lnTo>
                <a:close/>
              </a:path>
            </a:pathLst>
          </a:custGeom>
          <a:blipFill>
            <a:blip r:embed="rId2"/>
            <a:stretch>
              <a:fillRect l="-48711" t="0" r="-88182" b="0"/>
            </a:stretch>
          </a:blipFill>
        </p:spPr>
      </p:sp>
      <p:sp>
        <p:nvSpPr>
          <p:cNvPr name="Freeform 7" id="7"/>
          <p:cNvSpPr/>
          <p:nvPr/>
        </p:nvSpPr>
        <p:spPr>
          <a:xfrm flipH="false" flipV="false" rot="0">
            <a:off x="5028311" y="4654545"/>
            <a:ext cx="3805366" cy="5070765"/>
          </a:xfrm>
          <a:custGeom>
            <a:avLst/>
            <a:gdLst/>
            <a:ahLst/>
            <a:cxnLst/>
            <a:rect r="r" b="b" t="t" l="l"/>
            <a:pathLst>
              <a:path h="5070765" w="3805366">
                <a:moveTo>
                  <a:pt x="0" y="0"/>
                </a:moveTo>
                <a:lnTo>
                  <a:pt x="3805366" y="0"/>
                </a:lnTo>
                <a:lnTo>
                  <a:pt x="3805366" y="5070766"/>
                </a:lnTo>
                <a:lnTo>
                  <a:pt x="0" y="5070766"/>
                </a:lnTo>
                <a:lnTo>
                  <a:pt x="0" y="0"/>
                </a:lnTo>
                <a:close/>
              </a:path>
            </a:pathLst>
          </a:custGeom>
          <a:blipFill>
            <a:blip r:embed="rId3"/>
            <a:stretch>
              <a:fillRect l="0" t="0" r="0" b="0"/>
            </a:stretch>
          </a:blipFill>
        </p:spPr>
      </p:sp>
      <p:sp>
        <p:nvSpPr>
          <p:cNvPr name="Freeform 8" id="8"/>
          <p:cNvSpPr/>
          <p:nvPr/>
        </p:nvSpPr>
        <p:spPr>
          <a:xfrm flipH="false" flipV="false" rot="0">
            <a:off x="8833677" y="4654545"/>
            <a:ext cx="3805366" cy="5070765"/>
          </a:xfrm>
          <a:custGeom>
            <a:avLst/>
            <a:gdLst/>
            <a:ahLst/>
            <a:cxnLst/>
            <a:rect r="r" b="b" t="t" l="l"/>
            <a:pathLst>
              <a:path h="5070765" w="3805366">
                <a:moveTo>
                  <a:pt x="0" y="0"/>
                </a:moveTo>
                <a:lnTo>
                  <a:pt x="3805367" y="0"/>
                </a:lnTo>
                <a:lnTo>
                  <a:pt x="3805367" y="5070766"/>
                </a:lnTo>
                <a:lnTo>
                  <a:pt x="0" y="5070766"/>
                </a:lnTo>
                <a:lnTo>
                  <a:pt x="0" y="0"/>
                </a:lnTo>
                <a:close/>
              </a:path>
            </a:pathLst>
          </a:custGeom>
          <a:blipFill>
            <a:blip r:embed="rId4"/>
            <a:stretch>
              <a:fillRect l="-37022" t="0" r="-37022" b="0"/>
            </a:stretch>
          </a:blipFill>
        </p:spPr>
      </p:sp>
      <p:sp>
        <p:nvSpPr>
          <p:cNvPr name="Freeform 9" id="9"/>
          <p:cNvSpPr/>
          <p:nvPr/>
        </p:nvSpPr>
        <p:spPr>
          <a:xfrm flipH="false" flipV="false" rot="0">
            <a:off x="12639044" y="4654545"/>
            <a:ext cx="3805366" cy="5070765"/>
          </a:xfrm>
          <a:custGeom>
            <a:avLst/>
            <a:gdLst/>
            <a:ahLst/>
            <a:cxnLst/>
            <a:rect r="r" b="b" t="t" l="l"/>
            <a:pathLst>
              <a:path h="5070765" w="3805366">
                <a:moveTo>
                  <a:pt x="0" y="0"/>
                </a:moveTo>
                <a:lnTo>
                  <a:pt x="3805366" y="0"/>
                </a:lnTo>
                <a:lnTo>
                  <a:pt x="3805366" y="5070766"/>
                </a:lnTo>
                <a:lnTo>
                  <a:pt x="0" y="5070766"/>
                </a:lnTo>
                <a:lnTo>
                  <a:pt x="0" y="0"/>
                </a:lnTo>
                <a:close/>
              </a:path>
            </a:pathLst>
          </a:custGeom>
          <a:blipFill>
            <a:blip r:embed="rId5"/>
            <a:stretch>
              <a:fillRect l="-59418" t="0" r="-77405" b="0"/>
            </a:stretch>
          </a:blipFill>
        </p:spPr>
      </p:sp>
      <p:sp>
        <p:nvSpPr>
          <p:cNvPr name="TextBox 10" id="10"/>
          <p:cNvSpPr txBox="true"/>
          <p:nvPr/>
        </p:nvSpPr>
        <p:spPr>
          <a:xfrm rot="0">
            <a:off x="1028700" y="1984371"/>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Lemass led Fianna Fáil to victory in the 1961 and 1965 general elections. </a:t>
            </a:r>
            <a:r>
              <a:rPr lang="en-US" sz="2500">
                <a:solidFill>
                  <a:srgbClr val="000000"/>
                </a:solidFill>
                <a:latin typeface="Arial"/>
                <a:ea typeface="Arial"/>
                <a:cs typeface="Arial"/>
                <a:sym typeface="Arial"/>
              </a:rPr>
              <a:t>He appointed young TDs like </a:t>
            </a:r>
            <a:r>
              <a:rPr lang="en-US" sz="2500" b="true">
                <a:solidFill>
                  <a:srgbClr val="000000"/>
                </a:solidFill>
                <a:latin typeface="Arial Bold"/>
                <a:ea typeface="Arial Bold"/>
                <a:cs typeface="Arial Bold"/>
                <a:sym typeface="Arial Bold"/>
              </a:rPr>
              <a:t>Charles Haughey</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George Colley</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Patrick Hillary</a:t>
            </a:r>
            <a:r>
              <a:rPr lang="en-US" sz="2500">
                <a:solidFill>
                  <a:srgbClr val="000000"/>
                </a:solidFill>
                <a:latin typeface="Arial"/>
                <a:ea typeface="Arial"/>
                <a:cs typeface="Arial"/>
                <a:sym typeface="Arial"/>
              </a:rPr>
              <a:t> as government officials; they would come to dominate Irish politics for the next 30 years. He presided over the </a:t>
            </a:r>
            <a:r>
              <a:rPr lang="en-US" sz="2500" b="true">
                <a:solidFill>
                  <a:srgbClr val="000000"/>
                </a:solidFill>
                <a:latin typeface="Arial Bold"/>
                <a:ea typeface="Arial Bold"/>
                <a:cs typeface="Arial Bold"/>
                <a:sym typeface="Arial Bold"/>
              </a:rPr>
              <a:t>1966 50th Anniversary celebrations of the Easter Rising</a:t>
            </a:r>
            <a:r>
              <a:rPr lang="en-US" sz="2500">
                <a:solidFill>
                  <a:srgbClr val="000000"/>
                </a:solidFill>
                <a:latin typeface="Arial"/>
                <a:ea typeface="Arial"/>
                <a:cs typeface="Arial"/>
                <a:sym typeface="Arial"/>
              </a:rPr>
              <a:t>. Saying it was a time for a new generation to take over, Lemass resigned at the end of 1966. He was succeeded by </a:t>
            </a:r>
            <a:r>
              <a:rPr lang="en-US" sz="2500" b="true">
                <a:solidFill>
                  <a:srgbClr val="000000"/>
                </a:solidFill>
                <a:latin typeface="Arial Bold"/>
                <a:ea typeface="Arial Bold"/>
                <a:cs typeface="Arial Bold"/>
                <a:sym typeface="Arial Bold"/>
              </a:rPr>
              <a:t>Jack Lynch</a:t>
            </a:r>
            <a:r>
              <a:rPr lang="en-US" sz="2500">
                <a:solidFill>
                  <a:srgbClr val="000000"/>
                </a:solidFill>
                <a:latin typeface="Arial"/>
                <a:ea typeface="Arial"/>
                <a:cs typeface="Arial"/>
                <a:sym typeface="Arial"/>
              </a:rPr>
              <a:t>, who, at 49, was the first Taoiseach of the generation to have grown up in an independent Ireland. Lemass died five years later, in 1971, at the age of 72.</a:t>
            </a:r>
          </a:p>
        </p:txBody>
      </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Leadership change</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4" id="14"/>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6"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7"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8" tooltip="https://educate.ie/"/>
              </a:rPr>
              <a:t>educate.ie</a:t>
            </a:r>
            <a:r>
              <a:rPr lang="en-US" sz="1800">
                <a:solidFill>
                  <a:srgbClr val="000000"/>
                </a:solidFill>
                <a:latin typeface="Arial"/>
                <a:ea typeface="Arial"/>
                <a:cs typeface="Arial"/>
                <a:sym typeface="Arial"/>
              </a:rPr>
              <a:t>)</a:t>
            </a:r>
          </a:p>
        </p:txBody>
      </p:sp>
      <p:grpSp>
        <p:nvGrpSpPr>
          <p:cNvPr name="Group 15" id="15"/>
          <p:cNvGrpSpPr/>
          <p:nvPr/>
        </p:nvGrpSpPr>
        <p:grpSpPr>
          <a:xfrm rot="0">
            <a:off x="11383909" y="9756776"/>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263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were the main points of the First Programme for Economic Expansion?</a:t>
            </a:r>
          </a:p>
          <a:p>
            <a:pPr algn="l" marL="539749" indent="-269875" lvl="1">
              <a:lnSpc>
                <a:spcPts val="3499"/>
              </a:lnSpc>
              <a:buAutoNum type="arabicPeriod" startAt="1"/>
            </a:pPr>
            <a:r>
              <a:rPr lang="en-US" sz="2499">
                <a:solidFill>
                  <a:srgbClr val="0DA33B"/>
                </a:solidFill>
                <a:latin typeface="Arial"/>
                <a:ea typeface="Arial"/>
                <a:cs typeface="Arial"/>
                <a:sym typeface="Arial"/>
              </a:rPr>
              <a:t>Was it a success? Give reasons for your answer.</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Lemass change relations with Northern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In what way did Ireland become active in the United Nations?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Ireland apply to join the EEC in 1961 and was this application successful?</a:t>
            </a:r>
          </a:p>
          <a:p>
            <a:pPr algn="l" marL="539749" indent="-269875" lvl="1">
              <a:lnSpc>
                <a:spcPts val="3499"/>
              </a:lnSpc>
              <a:buAutoNum type="arabicPeriod" startAt="1"/>
            </a:pPr>
            <a:r>
              <a:rPr lang="en-US" sz="2499">
                <a:solidFill>
                  <a:srgbClr val="0DA33B"/>
                </a:solidFill>
                <a:latin typeface="Arial"/>
                <a:ea typeface="Arial"/>
                <a:cs typeface="Arial"/>
                <a:sym typeface="Arial"/>
              </a:rPr>
              <a:t>Who succeeded Lemass as Taoiseach?</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429000"/>
            <a:ext cx="18288000" cy="1714500"/>
          </a:xfrm>
          <a:prstGeom prst="rect">
            <a:avLst/>
          </a:prstGeom>
        </p:spPr>
        <p:txBody>
          <a:bodyPr anchor="t" rtlCol="false" tIns="0" lIns="0" bIns="0" rIns="0">
            <a:spAutoFit/>
          </a:bodyPr>
          <a:lstStyle/>
          <a:p>
            <a:pPr algn="ctr">
              <a:lnSpc>
                <a:spcPts val="12599"/>
              </a:lnSpc>
            </a:pPr>
            <a:r>
              <a:rPr lang="en-US" b="true" sz="9000" spc="405">
                <a:solidFill>
                  <a:srgbClr val="9A5ACD"/>
                </a:solidFill>
                <a:latin typeface="Arial Bold"/>
                <a:ea typeface="Arial Bold"/>
                <a:cs typeface="Arial Bold"/>
                <a:sym typeface="Arial Bold"/>
              </a:rPr>
              <a:t>28.1: IRELAND IN THE 1960S</a:t>
            </a:r>
          </a:p>
        </p:txBody>
      </p:sp>
      <p:sp>
        <p:nvSpPr>
          <p:cNvPr name="TextBox 5" id="5"/>
          <p:cNvSpPr txBox="true"/>
          <p:nvPr/>
        </p:nvSpPr>
        <p:spPr>
          <a:xfrm rot="0">
            <a:off x="0" y="3800475"/>
            <a:ext cx="18288000"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28.1: ireland in the 1960s</a:t>
            </a:r>
          </a:p>
        </p:txBody>
      </p:sp>
      <p:sp>
        <p:nvSpPr>
          <p:cNvPr name="TextBox 6" id="6"/>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8" id="8"/>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9A5ACD"/>
                </a:solidFill>
                <a:latin typeface="Arial Bold"/>
                <a:ea typeface="Arial Bold"/>
                <a:cs typeface="Arial Bold"/>
                <a:sym typeface="Arial Bold"/>
              </a:rPr>
              <a:t>Strand Two &amp; Three: The History of the World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A5AC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b="true" sz="6500" spc="292">
                <a:solidFill>
                  <a:srgbClr val="363371"/>
                </a:solidFill>
                <a:latin typeface="Arial Bold"/>
                <a:ea typeface="Arial Bold"/>
                <a:cs typeface="Arial Bold"/>
                <a:sym typeface="Arial Bold"/>
              </a:rPr>
              <a:t>28.1.3 SOCIAL CHANGE IN THE 1960S</a:t>
            </a:r>
          </a:p>
        </p:txBody>
      </p:sp>
      <p:sp>
        <p:nvSpPr>
          <p:cNvPr name="TextBox 4" id="4"/>
          <p:cNvSpPr txBox="true"/>
          <p:nvPr/>
        </p:nvSpPr>
        <p:spPr>
          <a:xfrm rot="0">
            <a:off x="351801" y="3855590"/>
            <a:ext cx="17584398"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28.1.3 social change in the 1960s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RTÉ</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Until the 1960s, Ireland had no domestic television service; another example of Ireland lagging behind the rest of the world. </a:t>
            </a:r>
            <a:r>
              <a:rPr lang="en-US" sz="2500">
                <a:solidFill>
                  <a:srgbClr val="000000"/>
                </a:solidFill>
                <a:latin typeface="Arial"/>
                <a:ea typeface="Arial"/>
                <a:cs typeface="Arial"/>
                <a:sym typeface="Arial"/>
              </a:rPr>
              <a:t>In 1960, the government passed the </a:t>
            </a:r>
            <a:r>
              <a:rPr lang="en-US" sz="2500" b="true">
                <a:solidFill>
                  <a:srgbClr val="000000"/>
                </a:solidFill>
                <a:latin typeface="Arial Bold"/>
                <a:ea typeface="Arial Bold"/>
                <a:cs typeface="Arial Bold"/>
                <a:sym typeface="Arial Bold"/>
              </a:rPr>
              <a:t>Broadcasting Authority Act</a:t>
            </a:r>
            <a:r>
              <a:rPr lang="en-US" sz="2500">
                <a:solidFill>
                  <a:srgbClr val="000000"/>
                </a:solidFill>
                <a:latin typeface="Arial"/>
                <a:ea typeface="Arial"/>
                <a:cs typeface="Arial"/>
                <a:sym typeface="Arial"/>
              </a:rPr>
              <a:t>, which set up an independent authority to run radio and television in Ireland. </a:t>
            </a:r>
            <a:r>
              <a:rPr lang="en-US" sz="2500" b="true">
                <a:solidFill>
                  <a:srgbClr val="000000"/>
                </a:solidFill>
                <a:latin typeface="Arial Bold"/>
                <a:ea typeface="Arial Bold"/>
                <a:cs typeface="Arial Bold"/>
                <a:sym typeface="Arial Bold"/>
              </a:rPr>
              <a:t>Telefis Eireann </a:t>
            </a:r>
            <a:r>
              <a:rPr lang="en-US" sz="2500">
                <a:solidFill>
                  <a:srgbClr val="000000"/>
                </a:solidFill>
                <a:latin typeface="Arial"/>
                <a:ea typeface="Arial"/>
                <a:cs typeface="Arial"/>
                <a:sym typeface="Arial"/>
              </a:rPr>
              <a:t>(later </a:t>
            </a:r>
            <a:r>
              <a:rPr lang="en-US" sz="2500" b="true">
                <a:solidFill>
                  <a:srgbClr val="000000"/>
                </a:solidFill>
                <a:latin typeface="Arial Bold"/>
                <a:ea typeface="Arial Bold"/>
                <a:cs typeface="Arial Bold"/>
                <a:sym typeface="Arial Bold"/>
              </a:rPr>
              <a:t>RTÉ</a:t>
            </a:r>
            <a:r>
              <a:rPr lang="en-US" sz="2500">
                <a:solidFill>
                  <a:srgbClr val="000000"/>
                </a:solidFill>
                <a:latin typeface="Arial"/>
                <a:ea typeface="Arial"/>
                <a:cs typeface="Arial"/>
                <a:sym typeface="Arial"/>
              </a:rPr>
              <a:t>) launched on 31st December 1961. By the 1970s, more than 50% of the homes in the country had a TV set and most received only the one RTE channel. Television was key in changing Irish society over the following decades. </a:t>
            </a:r>
            <a:r>
              <a:rPr lang="en-US" sz="2500">
                <a:solidFill>
                  <a:srgbClr val="000000"/>
                </a:solidFill>
                <a:latin typeface="Arial"/>
                <a:ea typeface="Arial"/>
                <a:cs typeface="Arial"/>
                <a:sym typeface="Arial"/>
              </a:rPr>
              <a:t>It did so through:</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Foreign influence</a:t>
            </a:r>
            <a:r>
              <a:rPr lang="en-US" sz="2500">
                <a:solidFill>
                  <a:srgbClr val="000000"/>
                </a:solidFill>
                <a:latin typeface="Arial"/>
                <a:ea typeface="Arial"/>
                <a:cs typeface="Arial"/>
                <a:sym typeface="Arial"/>
              </a:rPr>
              <a:t>: People saw shows from the US and the UK along side news from around the world. They could compare their lives to other people’s and ask why Ireland was different.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Debating controversial topics</a:t>
            </a:r>
            <a:r>
              <a:rPr lang="en-US" sz="2500">
                <a:solidFill>
                  <a:srgbClr val="000000"/>
                </a:solidFill>
                <a:latin typeface="Arial"/>
                <a:ea typeface="Arial"/>
                <a:cs typeface="Arial"/>
                <a:sym typeface="Arial"/>
              </a:rPr>
              <a:t>: Programmes like </a:t>
            </a:r>
            <a:r>
              <a:rPr lang="en-US" b="true" sz="2500">
                <a:solidFill>
                  <a:srgbClr val="000000"/>
                </a:solidFill>
                <a:latin typeface="Arial Bold"/>
                <a:ea typeface="Arial Bold"/>
                <a:cs typeface="Arial Bold"/>
                <a:sym typeface="Arial Bold"/>
              </a:rPr>
              <a:t>the Late Late Show</a:t>
            </a:r>
            <a:r>
              <a:rPr lang="en-US" sz="2500">
                <a:solidFill>
                  <a:srgbClr val="000000"/>
                </a:solidFill>
                <a:latin typeface="Arial"/>
                <a:ea typeface="Arial"/>
                <a:cs typeface="Arial"/>
                <a:sym typeface="Arial"/>
              </a:rPr>
              <a:t>, under </a:t>
            </a:r>
            <a:r>
              <a:rPr lang="en-US" b="true" sz="2500">
                <a:solidFill>
                  <a:srgbClr val="000000"/>
                </a:solidFill>
                <a:latin typeface="Arial Bold"/>
                <a:ea typeface="Arial Bold"/>
                <a:cs typeface="Arial Bold"/>
                <a:sym typeface="Arial Bold"/>
              </a:rPr>
              <a:t>Gay Byrne</a:t>
            </a:r>
            <a:r>
              <a:rPr lang="en-US" sz="2500">
                <a:solidFill>
                  <a:srgbClr val="000000"/>
                </a:solidFill>
                <a:latin typeface="Arial"/>
                <a:ea typeface="Arial"/>
                <a:cs typeface="Arial"/>
                <a:sym typeface="Arial"/>
              </a:rPr>
              <a:t>, regularly discussed topics like marriage breakdown, women’s rights, religion, sex, homosexuality and the Traveller Community; over time, it would help to shift society’s attitudes towards these topics.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Challenging the powerful</a:t>
            </a:r>
            <a:r>
              <a:rPr lang="en-US" sz="2500">
                <a:solidFill>
                  <a:srgbClr val="000000"/>
                </a:solidFill>
                <a:latin typeface="Arial"/>
                <a:ea typeface="Arial"/>
                <a:cs typeface="Arial"/>
                <a:sym typeface="Arial"/>
              </a:rPr>
              <a:t>: On RTÉ, people saw political leaders, senior Catholic bishops and other important people in authority being openly challenged for the first time and having to defend their actions and answer questions.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501721" y="1984371"/>
            <a:ext cx="11136933"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Gay Byrne was born in Rialto, Dublin. After secondary school, he worked in a cinema and then as a clerk for an insurance company. In 1958 he began his career in broadcasting with a fifteen-minute radio show. He moved to Britain to work with the BBC and returned to Ireland when Teilifís Éireann was launched in 1961. In 1962, he made his first appearance as host of </a:t>
            </a:r>
            <a:r>
              <a:rPr lang="en-US" sz="2500" i="true">
                <a:solidFill>
                  <a:srgbClr val="000000"/>
                </a:solidFill>
                <a:latin typeface="Arial Italics"/>
                <a:ea typeface="Arial Italics"/>
                <a:cs typeface="Arial Italics"/>
                <a:sym typeface="Arial Italics"/>
              </a:rPr>
              <a:t>The Late Late Show</a:t>
            </a:r>
            <a:r>
              <a:rPr lang="en-US" sz="2500">
                <a:solidFill>
                  <a:srgbClr val="000000"/>
                </a:solidFill>
                <a:latin typeface="Arial"/>
                <a:ea typeface="Arial"/>
                <a:cs typeface="Arial"/>
                <a:sym typeface="Arial"/>
              </a:rPr>
              <a:t>, which he continued to host until 1999. He had a unique interviewing style and was able to connect with the studio audience. </a:t>
            </a:r>
            <a:r>
              <a:rPr lang="en-US" sz="2500" i="true">
                <a:solidFill>
                  <a:srgbClr val="000000"/>
                </a:solidFill>
                <a:latin typeface="Arial Italics"/>
                <a:ea typeface="Arial Italics"/>
                <a:cs typeface="Arial Italics"/>
                <a:sym typeface="Arial Italics"/>
              </a:rPr>
              <a:t>The Late Late Show </a:t>
            </a:r>
            <a:r>
              <a:rPr lang="en-US" sz="2500">
                <a:solidFill>
                  <a:srgbClr val="000000"/>
                </a:solidFill>
                <a:latin typeface="Arial"/>
                <a:ea typeface="Arial"/>
                <a:cs typeface="Arial"/>
                <a:sym typeface="Arial"/>
              </a:rPr>
              <a:t>dealt with controversial topics for the time. Byrne's interviews introduced viewers to unfamiliar personal situations and to issues that would not have been openly discussed, including marriage breakdown, domestic violence, contraception, women's rights, religion, sex, homosexuality, Mother and Baby homes and more. Over time, this helped to foster greater open-mindedness in Irish society. </a:t>
            </a:r>
          </a:p>
          <a:p>
            <a:pPr algn="l">
              <a:lnSpc>
                <a:spcPts val="3500"/>
              </a:lnSpc>
            </a:pPr>
            <a:r>
              <a:rPr lang="en-US" sz="2500">
                <a:solidFill>
                  <a:srgbClr val="000000"/>
                </a:solidFill>
                <a:latin typeface="Arial"/>
                <a:ea typeface="Arial"/>
                <a:cs typeface="Arial"/>
                <a:sym typeface="Arial"/>
              </a:rPr>
              <a:t>In 1972 Gay Byrne was given his own morning show on RTÉ radio called </a:t>
            </a:r>
            <a:r>
              <a:rPr lang="en-US" sz="2500" i="true">
                <a:solidFill>
                  <a:srgbClr val="000000"/>
                </a:solidFill>
                <a:latin typeface="Arial Italics"/>
                <a:ea typeface="Arial Italics"/>
                <a:cs typeface="Arial Italics"/>
                <a:sym typeface="Arial Italics"/>
              </a:rPr>
              <a:t>The Gay Byrne Show</a:t>
            </a:r>
            <a:r>
              <a:rPr lang="en-US" sz="2500">
                <a:solidFill>
                  <a:srgbClr val="000000"/>
                </a:solidFill>
                <a:latin typeface="Arial"/>
                <a:ea typeface="Arial"/>
                <a:cs typeface="Arial"/>
                <a:sym typeface="Arial"/>
              </a:rPr>
              <a:t>, which aired until 1998. In 2007 the Irish Film and Television Awards gave a Lifetime Achievement Award. Byrne continued to be involved in entertainment and broadcasting until late in his life. He died in 2019, aged 85.</a:t>
            </a:r>
          </a:p>
        </p:txBody>
      </p:sp>
      <p:sp>
        <p:nvSpPr>
          <p:cNvPr name="Freeform 7" id="7"/>
          <p:cNvSpPr/>
          <p:nvPr/>
        </p:nvSpPr>
        <p:spPr>
          <a:xfrm flipH="false" flipV="false" rot="0">
            <a:off x="1009650" y="2987673"/>
            <a:ext cx="4288304" cy="5587995"/>
          </a:xfrm>
          <a:custGeom>
            <a:avLst/>
            <a:gdLst/>
            <a:ahLst/>
            <a:cxnLst/>
            <a:rect r="r" b="b" t="t" l="l"/>
            <a:pathLst>
              <a:path h="5587995" w="4288304">
                <a:moveTo>
                  <a:pt x="0" y="0"/>
                </a:moveTo>
                <a:lnTo>
                  <a:pt x="4288304" y="0"/>
                </a:lnTo>
                <a:lnTo>
                  <a:pt x="4288304" y="5587995"/>
                </a:lnTo>
                <a:lnTo>
                  <a:pt x="0" y="5587995"/>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Gay Byrne, 1934-2019</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Catholic Church</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1962, </a:t>
            </a:r>
            <a:r>
              <a:rPr lang="en-US" sz="3000" b="true">
                <a:solidFill>
                  <a:srgbClr val="000000"/>
                </a:solidFill>
                <a:latin typeface="Arial Bold"/>
                <a:ea typeface="Arial Bold"/>
                <a:cs typeface="Arial Bold"/>
                <a:sym typeface="Arial Bold"/>
              </a:rPr>
              <a:t>Pope John XXIII </a:t>
            </a:r>
            <a:r>
              <a:rPr lang="en-US" sz="3000">
                <a:solidFill>
                  <a:srgbClr val="000000"/>
                </a:solidFill>
                <a:latin typeface="Arial"/>
                <a:ea typeface="Arial"/>
                <a:cs typeface="Arial"/>
                <a:sym typeface="Arial"/>
              </a:rPr>
              <a:t>called the </a:t>
            </a:r>
            <a:r>
              <a:rPr lang="en-US" sz="3000" b="true">
                <a:solidFill>
                  <a:srgbClr val="000000"/>
                </a:solidFill>
                <a:latin typeface="Arial Bold"/>
                <a:ea typeface="Arial Bold"/>
                <a:cs typeface="Arial Bold"/>
                <a:sym typeface="Arial Bold"/>
              </a:rPr>
              <a:t>Second Vatican Council </a:t>
            </a:r>
            <a:r>
              <a:rPr lang="en-US" sz="3000">
                <a:solidFill>
                  <a:srgbClr val="000000"/>
                </a:solidFill>
                <a:latin typeface="Arial"/>
                <a:ea typeface="Arial"/>
                <a:cs typeface="Arial"/>
                <a:sym typeface="Arial"/>
              </a:rPr>
              <a:t>to reform the Catholic Church and make it better suited for the modern world. </a:t>
            </a:r>
            <a:r>
              <a:rPr lang="en-US" sz="3000" b="true">
                <a:solidFill>
                  <a:srgbClr val="000000"/>
                </a:solidFill>
                <a:latin typeface="Arial Bold"/>
                <a:ea typeface="Arial Bold"/>
                <a:cs typeface="Arial Bold"/>
                <a:sym typeface="Arial Bold"/>
              </a:rPr>
              <a:t>Vatican II</a:t>
            </a:r>
            <a:r>
              <a:rPr lang="en-US" sz="3000">
                <a:solidFill>
                  <a:srgbClr val="000000"/>
                </a:solidFill>
                <a:latin typeface="Arial"/>
                <a:ea typeface="Arial"/>
                <a:cs typeface="Arial"/>
                <a:sym typeface="Arial"/>
              </a:rPr>
              <a:t>, as it became known, was made up of senior Catholic clergy from around the world who made radical changes to the Church:</a:t>
            </a:r>
          </a:p>
          <a:p>
            <a:pPr algn="l" marL="647702" indent="-323851" lvl="1">
              <a:lnSpc>
                <a:spcPts val="4200"/>
              </a:lnSpc>
              <a:buFont typeface="Arial"/>
              <a:buChar char="•"/>
            </a:pPr>
            <a:r>
              <a:rPr lang="en-US" sz="3000">
                <a:solidFill>
                  <a:srgbClr val="000000"/>
                </a:solidFill>
                <a:latin typeface="Arial"/>
                <a:ea typeface="Arial"/>
                <a:cs typeface="Arial"/>
                <a:sym typeface="Arial"/>
              </a:rPr>
              <a:t>The Mass was to be said in the </a:t>
            </a:r>
            <a:r>
              <a:rPr lang="en-US" b="true" sz="3000">
                <a:solidFill>
                  <a:srgbClr val="000000"/>
                </a:solidFill>
                <a:latin typeface="Arial Bold"/>
                <a:ea typeface="Arial Bold"/>
                <a:cs typeface="Arial Bold"/>
                <a:sym typeface="Arial Bold"/>
              </a:rPr>
              <a:t>vernacular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native language</a:t>
            </a:r>
            <a:r>
              <a:rPr lang="en-US" sz="3000">
                <a:solidFill>
                  <a:srgbClr val="000000"/>
                </a:solidFill>
                <a:latin typeface="Arial"/>
                <a:ea typeface="Arial"/>
                <a:cs typeface="Arial"/>
                <a:sym typeface="Arial"/>
              </a:rPr>
              <a:t>) instead of Latin, and the priest would face the congregation.</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Laypeople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non-priests</a:t>
            </a:r>
            <a:r>
              <a:rPr lang="en-US" sz="3000">
                <a:solidFill>
                  <a:srgbClr val="000000"/>
                </a:solidFill>
                <a:latin typeface="Arial"/>
                <a:ea typeface="Arial"/>
                <a:cs typeface="Arial"/>
                <a:sym typeface="Arial"/>
              </a:rPr>
              <a:t>) were given a greater role in the Church.</a:t>
            </a:r>
          </a:p>
          <a:p>
            <a:pPr algn="l" marL="647702" indent="-323851" lvl="1">
              <a:lnSpc>
                <a:spcPts val="4200"/>
              </a:lnSpc>
              <a:buFont typeface="Arial"/>
              <a:buChar char="•"/>
            </a:pPr>
            <a:r>
              <a:rPr lang="en-US" sz="3000">
                <a:solidFill>
                  <a:srgbClr val="000000"/>
                </a:solidFill>
                <a:latin typeface="Arial"/>
                <a:ea typeface="Arial"/>
                <a:cs typeface="Arial"/>
                <a:sym typeface="Arial"/>
              </a:rPr>
              <a:t>The Bible was to be published in the vernacular, people were encouraged to read it themselves and all of the Church teachings were to come from the Bible. </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Ecumenism</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sought more understanding between the various different Christian Churches around the world</a:t>
            </a:r>
            <a:r>
              <a:rPr lang="en-US" sz="3000">
                <a:solidFill>
                  <a:srgbClr val="000000"/>
                </a:solidFill>
                <a:latin typeface="Arial"/>
                <a:ea typeface="Arial"/>
                <a:cs typeface="Arial"/>
                <a:sym typeface="Arial"/>
              </a:rPr>
              <a:t>. (Yes, these were some of the changes Luther had made when he split from the Catholic Church 400 years before)</a:t>
            </a:r>
          </a:p>
          <a:p>
            <a:pPr algn="l">
              <a:lnSpc>
                <a:spcPts val="4200"/>
              </a:lnSpc>
            </a:pPr>
            <a:r>
              <a:rPr lang="en-US" sz="3000">
                <a:solidFill>
                  <a:srgbClr val="000000"/>
                </a:solidFill>
                <a:latin typeface="Arial"/>
                <a:ea typeface="Arial"/>
                <a:cs typeface="Arial"/>
                <a:sym typeface="Arial"/>
              </a:rPr>
              <a:t>After Vatican II, more people began to question the teachings and authority of the Church. This would begin the gradual lessening of its influence on Irish society.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4799898" y="0"/>
            <a:ext cx="8688204" cy="9725311"/>
          </a:xfrm>
          <a:custGeom>
            <a:avLst/>
            <a:gdLst/>
            <a:ahLst/>
            <a:cxnLst/>
            <a:rect r="r" b="b" t="t" l="l"/>
            <a:pathLst>
              <a:path h="9725311" w="8688204">
                <a:moveTo>
                  <a:pt x="0" y="0"/>
                </a:moveTo>
                <a:lnTo>
                  <a:pt x="8688204" y="0"/>
                </a:lnTo>
                <a:lnTo>
                  <a:pt x="8688204" y="9725311"/>
                </a:lnTo>
                <a:lnTo>
                  <a:pt x="0" y="9725311"/>
                </a:lnTo>
                <a:lnTo>
                  <a:pt x="0" y="0"/>
                </a:lnTo>
                <a:close/>
              </a:path>
            </a:pathLst>
          </a:custGeom>
          <a:blipFill>
            <a:blip r:embed="rId2"/>
            <a:stretch>
              <a:fillRect l="-6891" t="-2916" r="-3627" b="-4212"/>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Education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1966, the Minister for Education, </a:t>
            </a:r>
            <a:r>
              <a:rPr lang="en-US" sz="3000" b="true">
                <a:solidFill>
                  <a:srgbClr val="000000"/>
                </a:solidFill>
                <a:latin typeface="Arial Bold"/>
                <a:ea typeface="Arial Bold"/>
                <a:cs typeface="Arial Bold"/>
                <a:sym typeface="Arial Bold"/>
              </a:rPr>
              <a:t>Donogh O’Malley</a:t>
            </a:r>
            <a:r>
              <a:rPr lang="en-US" sz="3000">
                <a:solidFill>
                  <a:srgbClr val="000000"/>
                </a:solidFill>
                <a:latin typeface="Arial"/>
                <a:ea typeface="Arial"/>
                <a:cs typeface="Arial"/>
                <a:sym typeface="Arial"/>
              </a:rPr>
              <a:t>, wanted to expand the educated workforce so that Ireland would be more attractive to foreign businesses. He introduced major reforms to the education system, including:</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Free schooling </a:t>
            </a:r>
            <a:r>
              <a:rPr lang="en-US" sz="3000">
                <a:solidFill>
                  <a:srgbClr val="000000"/>
                </a:solidFill>
                <a:latin typeface="Arial"/>
                <a:ea typeface="Arial"/>
                <a:cs typeface="Arial"/>
                <a:sym typeface="Arial"/>
              </a:rPr>
              <a:t>up to the Intermediate Certificate (the old name for the Junior Cycle) - state would pay teacher wages which they continue to do. </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Free transport </a:t>
            </a:r>
            <a:r>
              <a:rPr lang="en-US" sz="3000">
                <a:solidFill>
                  <a:srgbClr val="000000"/>
                </a:solidFill>
                <a:latin typeface="Arial"/>
                <a:ea typeface="Arial"/>
                <a:cs typeface="Arial"/>
                <a:sym typeface="Arial"/>
              </a:rPr>
              <a:t>for students to school.</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Grants</a:t>
            </a:r>
            <a:r>
              <a:rPr lang="en-US" sz="3000">
                <a:solidFill>
                  <a:srgbClr val="000000"/>
                </a:solidFill>
                <a:latin typeface="Arial"/>
                <a:ea typeface="Arial"/>
                <a:cs typeface="Arial"/>
                <a:sym typeface="Arial"/>
              </a:rPr>
              <a:t> to build more schools.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Regional Technical Colleges </a:t>
            </a:r>
            <a:r>
              <a:rPr lang="en-US" sz="3000">
                <a:solidFill>
                  <a:srgbClr val="000000"/>
                </a:solidFill>
                <a:latin typeface="Arial"/>
                <a:ea typeface="Arial"/>
                <a:cs typeface="Arial"/>
                <a:sym typeface="Arial"/>
              </a:rPr>
              <a:t>(the old name for Institutes of Technology/Technological Universities such as Technological University of the Shannon - the Athlone Institute of Technology).</a:t>
            </a:r>
          </a:p>
          <a:p>
            <a:pPr algn="l">
              <a:lnSpc>
                <a:spcPts val="4200"/>
              </a:lnSpc>
            </a:pPr>
            <a:r>
              <a:rPr lang="en-US" sz="3000">
                <a:solidFill>
                  <a:srgbClr val="000000"/>
                </a:solidFill>
                <a:latin typeface="Arial"/>
                <a:ea typeface="Arial"/>
                <a:cs typeface="Arial"/>
                <a:sym typeface="Arial"/>
              </a:rPr>
              <a:t>The impact of these reforms was huge: the numbers sitting the Leaving Certificate rose from 8,600 in 1961 to 24,000 in 1972. For reference, a new record of students sat both state exams in June 2023; 63,000 at Leaving Cert and 71,000 at Junior Cycle. The practice of Irish children leaving education after primary school was ended by the early 1970s.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3213951" y="0"/>
            <a:ext cx="11860098" cy="9725311"/>
          </a:xfrm>
          <a:custGeom>
            <a:avLst/>
            <a:gdLst/>
            <a:ahLst/>
            <a:cxnLst/>
            <a:rect r="r" b="b" t="t" l="l"/>
            <a:pathLst>
              <a:path h="9725311" w="11860098">
                <a:moveTo>
                  <a:pt x="0" y="0"/>
                </a:moveTo>
                <a:lnTo>
                  <a:pt x="11860098" y="0"/>
                </a:lnTo>
                <a:lnTo>
                  <a:pt x="11860098" y="9725311"/>
                </a:lnTo>
                <a:lnTo>
                  <a:pt x="0" y="9725311"/>
                </a:lnTo>
                <a:lnTo>
                  <a:pt x="0" y="0"/>
                </a:lnTo>
                <a:close/>
              </a:path>
            </a:pathLst>
          </a:custGeom>
          <a:blipFill>
            <a:blip r:embed="rId2"/>
            <a:stretch>
              <a:fillRect l="-4794" t="-6108" r="-3078" b="-5801"/>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3049698" y="0"/>
            <a:ext cx="12188604" cy="9725311"/>
          </a:xfrm>
          <a:custGeom>
            <a:avLst/>
            <a:gdLst/>
            <a:ahLst/>
            <a:cxnLst/>
            <a:rect r="r" b="b" t="t" l="l"/>
            <a:pathLst>
              <a:path h="9725311" w="12188604">
                <a:moveTo>
                  <a:pt x="0" y="0"/>
                </a:moveTo>
                <a:lnTo>
                  <a:pt x="12188604" y="0"/>
                </a:lnTo>
                <a:lnTo>
                  <a:pt x="12188604" y="9725311"/>
                </a:lnTo>
                <a:lnTo>
                  <a:pt x="0" y="9725311"/>
                </a:lnTo>
                <a:lnTo>
                  <a:pt x="0" y="0"/>
                </a:lnTo>
                <a:close/>
              </a:path>
            </a:pathLst>
          </a:custGeom>
          <a:blipFill>
            <a:blip r:embed="rId2"/>
            <a:stretch>
              <a:fillRect l="-2331" t="-2921" r="-2815" b="-3246"/>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266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When did RTÉ start broadcasting?</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ways in which RTÉ affected Irish Society.</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Pope John XXIII call the Second Vatican Council?</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reforms of the Catholic Church introduced by the Second Vatican Council.</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Donogh O’Malley reform Irish education in 1966?</a:t>
            </a:r>
          </a:p>
          <a:p>
            <a:pPr algn="l" marL="539749" indent="-269875" lvl="1">
              <a:lnSpc>
                <a:spcPts val="3499"/>
              </a:lnSpc>
              <a:buAutoNum type="arabicPeriod" startAt="1"/>
            </a:pPr>
            <a:r>
              <a:rPr lang="en-US" sz="2499">
                <a:solidFill>
                  <a:srgbClr val="0DA33B"/>
                </a:solidFill>
                <a:latin typeface="Arial"/>
                <a:ea typeface="Arial"/>
                <a:cs typeface="Arial"/>
                <a:sym typeface="Arial"/>
              </a:rPr>
              <a:t>Which do you think was the most important change in Irish society; RTÉ, Vatican II or the education reforms? Give reasons for your answers.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179">
                <a:solidFill>
                  <a:srgbClr val="9A5ACD"/>
                </a:solidFill>
                <a:latin typeface="Arial Bold"/>
                <a:ea typeface="Arial Bold"/>
                <a:cs typeface="Arial Bold"/>
                <a:sym typeface="Arial Bold"/>
              </a:rPr>
              <a:t>THE US AND THE WIDER WORLD IN THE 1960S</a:t>
            </a:r>
          </a:p>
        </p:txBody>
      </p:sp>
      <p:sp>
        <p:nvSpPr>
          <p:cNvPr name="TextBox 5" id="5"/>
          <p:cNvSpPr txBox="true"/>
          <p:nvPr/>
        </p:nvSpPr>
        <p:spPr>
          <a:xfrm rot="0">
            <a:off x="351801" y="3871465"/>
            <a:ext cx="17584398" cy="904875"/>
          </a:xfrm>
          <a:prstGeom prst="rect">
            <a:avLst/>
          </a:prstGeom>
        </p:spPr>
        <p:txBody>
          <a:bodyPr anchor="t" rtlCol="false" tIns="0" lIns="0" bIns="0" rIns="0">
            <a:spAutoFit/>
          </a:bodyPr>
          <a:lstStyle/>
          <a:p>
            <a:pPr algn="ctr">
              <a:lnSpc>
                <a:spcPts val="6900"/>
              </a:lnSpc>
            </a:pPr>
            <a:r>
              <a:rPr lang="en-US" sz="6000" spc="1500">
                <a:solidFill>
                  <a:srgbClr val="FFFFFF"/>
                </a:solidFill>
                <a:latin typeface="Daydream"/>
                <a:ea typeface="Daydream"/>
                <a:cs typeface="Daydream"/>
                <a:sym typeface="Daydream"/>
              </a:rPr>
              <a:t>the us and the wider world in the 1960s</a:t>
            </a:r>
          </a:p>
        </p:txBody>
      </p:sp>
      <p:sp>
        <p:nvSpPr>
          <p:cNvPr name="TextBox 6" id="6"/>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8" id="8"/>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9A5ACD"/>
                </a:solidFill>
                <a:latin typeface="Arial Bold"/>
                <a:ea typeface="Arial Bold"/>
                <a:cs typeface="Arial Bold"/>
                <a:sym typeface="Arial Bold"/>
              </a:rPr>
              <a:t>Strand Two &amp; Three: The History of the World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A5AC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8" id="8"/>
          <p:cNvGrpSpPr/>
          <p:nvPr/>
        </p:nvGrpSpPr>
        <p:grpSpPr>
          <a:xfrm rot="0">
            <a:off x="1445746" y="4820276"/>
            <a:ext cx="2155411" cy="962902"/>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1949</a:t>
              </a:r>
            </a:p>
          </p:txBody>
        </p:sp>
      </p:grpSp>
      <p:grpSp>
        <p:nvGrpSpPr>
          <p:cNvPr name="Group 11" id="11"/>
          <p:cNvGrpSpPr/>
          <p:nvPr/>
        </p:nvGrpSpPr>
        <p:grpSpPr>
          <a:xfrm rot="0">
            <a:off x="3318226" y="4820276"/>
            <a:ext cx="2053318" cy="962902"/>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66675"/>
              <a:ext cx="612618"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1959</a:t>
              </a:r>
            </a:p>
          </p:txBody>
        </p:sp>
      </p:grpSp>
      <p:grpSp>
        <p:nvGrpSpPr>
          <p:cNvPr name="Group 14" id="14"/>
          <p:cNvGrpSpPr/>
          <p:nvPr/>
        </p:nvGrpSpPr>
        <p:grpSpPr>
          <a:xfrm rot="0">
            <a:off x="5126827" y="4820276"/>
            <a:ext cx="2129786" cy="962902"/>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66675"/>
              <a:ext cx="644892"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1960</a:t>
              </a:r>
            </a:p>
          </p:txBody>
        </p:sp>
      </p:grpSp>
      <p:sp>
        <p:nvSpPr>
          <p:cNvPr name="AutoShape 17" id="17"/>
          <p:cNvSpPr/>
          <p:nvPr/>
        </p:nvSpPr>
        <p:spPr>
          <a:xfrm flipV="true">
            <a:off x="2495159" y="5973214"/>
            <a:ext cx="0" cy="2262989"/>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6966794" y="4820276"/>
            <a:ext cx="2155411" cy="962902"/>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1961</a:t>
              </a:r>
            </a:p>
          </p:txBody>
        </p:sp>
      </p:grpSp>
      <p:grpSp>
        <p:nvGrpSpPr>
          <p:cNvPr name="Group 21" id="21"/>
          <p:cNvGrpSpPr/>
          <p:nvPr/>
        </p:nvGrpSpPr>
        <p:grpSpPr>
          <a:xfrm rot="0">
            <a:off x="8839274" y="4820276"/>
            <a:ext cx="2053318" cy="962902"/>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66675"/>
              <a:ext cx="612618"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1963</a:t>
              </a:r>
            </a:p>
          </p:txBody>
        </p:sp>
      </p:grpSp>
      <p:grpSp>
        <p:nvGrpSpPr>
          <p:cNvPr name="Group 24" id="24"/>
          <p:cNvGrpSpPr/>
          <p:nvPr/>
        </p:nvGrpSpPr>
        <p:grpSpPr>
          <a:xfrm rot="0">
            <a:off x="10647876" y="4820276"/>
            <a:ext cx="2129786" cy="962902"/>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66675"/>
              <a:ext cx="644892"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1966</a:t>
              </a:r>
            </a:p>
          </p:txBody>
        </p:sp>
      </p:grpSp>
      <p:grpSp>
        <p:nvGrpSpPr>
          <p:cNvPr name="Group 27" id="27"/>
          <p:cNvGrpSpPr/>
          <p:nvPr/>
        </p:nvGrpSpPr>
        <p:grpSpPr>
          <a:xfrm rot="0">
            <a:off x="12491152" y="4820276"/>
            <a:ext cx="2155411" cy="962902"/>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ea typeface="Questrial"/>
                  <a:cs typeface="Questrial"/>
                  <a:sym typeface="Questrial"/>
                </a:rPr>
                <a:t>1969</a:t>
              </a:r>
            </a:p>
          </p:txBody>
        </p:sp>
      </p:grpSp>
      <p:grpSp>
        <p:nvGrpSpPr>
          <p:cNvPr name="Group 30" id="30"/>
          <p:cNvGrpSpPr/>
          <p:nvPr/>
        </p:nvGrpSpPr>
        <p:grpSpPr>
          <a:xfrm rot="0">
            <a:off x="1141971" y="7227981"/>
            <a:ext cx="2762962" cy="1256747"/>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2" id="32"/>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33" id="33"/>
          <p:cNvSpPr/>
          <p:nvPr/>
        </p:nvSpPr>
        <p:spPr>
          <a:xfrm flipV="true">
            <a:off x="6047134" y="5973214"/>
            <a:ext cx="0" cy="2262989"/>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4672726" y="7227981"/>
            <a:ext cx="2762962" cy="1256747"/>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37" id="37"/>
          <p:cNvSpPr/>
          <p:nvPr/>
        </p:nvSpPr>
        <p:spPr>
          <a:xfrm flipV="true">
            <a:off x="9888687" y="5972224"/>
            <a:ext cx="0" cy="2262989"/>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8552890" y="7226990"/>
            <a:ext cx="2762962" cy="1256747"/>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1" id="41"/>
          <p:cNvSpPr/>
          <p:nvPr/>
        </p:nvSpPr>
        <p:spPr>
          <a:xfrm flipV="true">
            <a:off x="13561785" y="5971234"/>
            <a:ext cx="0" cy="2262989"/>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2187377" y="7226000"/>
            <a:ext cx="2762962" cy="1256747"/>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5" id="45"/>
          <p:cNvSpPr/>
          <p:nvPr/>
        </p:nvSpPr>
        <p:spPr>
          <a:xfrm flipV="true">
            <a:off x="4337812" y="2377168"/>
            <a:ext cx="0" cy="2262989"/>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2963404" y="2116662"/>
            <a:ext cx="2762962" cy="1256747"/>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9" id="49"/>
          <p:cNvSpPr/>
          <p:nvPr/>
        </p:nvSpPr>
        <p:spPr>
          <a:xfrm flipV="true">
            <a:off x="8037427" y="2377168"/>
            <a:ext cx="0" cy="2262989"/>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6663019" y="2116662"/>
            <a:ext cx="2762962" cy="1256747"/>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53" id="53"/>
          <p:cNvSpPr/>
          <p:nvPr/>
        </p:nvSpPr>
        <p:spPr>
          <a:xfrm flipV="true">
            <a:off x="11705695" y="2372167"/>
            <a:ext cx="0" cy="2262989"/>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0331288" y="2111662"/>
            <a:ext cx="2762962" cy="1256747"/>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grpSp>
        <p:nvGrpSpPr>
          <p:cNvPr name="Group 57" id="57"/>
          <p:cNvGrpSpPr/>
          <p:nvPr/>
        </p:nvGrpSpPr>
        <p:grpSpPr>
          <a:xfrm rot="0">
            <a:off x="5966870" y="710579"/>
            <a:ext cx="6295657" cy="682899"/>
            <a:chOff x="0" y="0"/>
            <a:chExt cx="1621348" cy="175870"/>
          </a:xfrm>
        </p:grpSpPr>
        <p:sp>
          <p:nvSpPr>
            <p:cNvPr name="Freeform 58" id="58"/>
            <p:cNvSpPr/>
            <p:nvPr/>
          </p:nvSpPr>
          <p:spPr>
            <a:xfrm flipH="false" flipV="false" rot="0">
              <a:off x="0" y="0"/>
              <a:ext cx="1621348" cy="175870"/>
            </a:xfrm>
            <a:custGeom>
              <a:avLst/>
              <a:gdLst/>
              <a:ahLst/>
              <a:cxnLst/>
              <a:rect r="r" b="b" t="t" l="l"/>
              <a:pathLst>
                <a:path h="175870" w="1621348">
                  <a:moveTo>
                    <a:pt x="7378" y="0"/>
                  </a:moveTo>
                  <a:lnTo>
                    <a:pt x="1613969" y="0"/>
                  </a:lnTo>
                  <a:cubicBezTo>
                    <a:pt x="1618044" y="0"/>
                    <a:pt x="1621348" y="3303"/>
                    <a:pt x="1621348" y="7378"/>
                  </a:cubicBezTo>
                  <a:lnTo>
                    <a:pt x="1621348" y="168492"/>
                  </a:lnTo>
                  <a:cubicBezTo>
                    <a:pt x="1621348" y="170448"/>
                    <a:pt x="1620570" y="172325"/>
                    <a:pt x="1619187" y="173709"/>
                  </a:cubicBezTo>
                  <a:cubicBezTo>
                    <a:pt x="1617803" y="175093"/>
                    <a:pt x="1615926" y="175870"/>
                    <a:pt x="1613969" y="175870"/>
                  </a:cubicBezTo>
                  <a:lnTo>
                    <a:pt x="7378" y="175870"/>
                  </a:lnTo>
                  <a:cubicBezTo>
                    <a:pt x="5421" y="175870"/>
                    <a:pt x="3545" y="175093"/>
                    <a:pt x="2161" y="173709"/>
                  </a:cubicBezTo>
                  <a:cubicBezTo>
                    <a:pt x="777" y="172325"/>
                    <a:pt x="0" y="170448"/>
                    <a:pt x="0" y="168492"/>
                  </a:cubicBezTo>
                  <a:lnTo>
                    <a:pt x="0" y="7378"/>
                  </a:lnTo>
                  <a:cubicBezTo>
                    <a:pt x="0" y="5421"/>
                    <a:pt x="777" y="3545"/>
                    <a:pt x="2161" y="2161"/>
                  </a:cubicBezTo>
                  <a:cubicBezTo>
                    <a:pt x="3545" y="777"/>
                    <a:pt x="5421" y="0"/>
                    <a:pt x="7378" y="0"/>
                  </a:cubicBezTo>
                  <a:close/>
                </a:path>
              </a:pathLst>
            </a:custGeom>
            <a:solidFill>
              <a:srgbClr val="363371"/>
            </a:solidFill>
          </p:spPr>
        </p:sp>
        <p:sp>
          <p:nvSpPr>
            <p:cNvPr name="TextBox 59" id="59"/>
            <p:cNvSpPr txBox="true"/>
            <p:nvPr/>
          </p:nvSpPr>
          <p:spPr>
            <a:xfrm>
              <a:off x="0" y="-76200"/>
              <a:ext cx="1621348" cy="252070"/>
            </a:xfrm>
            <a:prstGeom prst="rect">
              <a:avLst/>
            </a:prstGeom>
          </p:spPr>
          <p:txBody>
            <a:bodyPr anchor="ctr" rtlCol="false" tIns="73058" lIns="73058" bIns="73058" rIns="73058"/>
            <a:lstStyle/>
            <a:p>
              <a:pPr algn="ctr">
                <a:lnSpc>
                  <a:spcPts val="5030"/>
                </a:lnSpc>
              </a:pPr>
              <a:r>
                <a:rPr lang="en-US" sz="3645" spc="357">
                  <a:solidFill>
                    <a:srgbClr val="FFFFFF"/>
                  </a:solidFill>
                  <a:latin typeface="Questrial"/>
                  <a:ea typeface="Questrial"/>
                  <a:cs typeface="Questrial"/>
                  <a:sym typeface="Questrial"/>
                </a:rPr>
                <a:t>IRELAND IN THE 1960S</a:t>
              </a:r>
            </a:p>
          </p:txBody>
        </p:sp>
      </p:grpSp>
      <p:sp>
        <p:nvSpPr>
          <p:cNvPr name="Freeform 60" id="60"/>
          <p:cNvSpPr/>
          <p:nvPr/>
        </p:nvSpPr>
        <p:spPr>
          <a:xfrm flipH="false" flipV="false" rot="0">
            <a:off x="15291500" y="0"/>
            <a:ext cx="1647760" cy="2473185"/>
          </a:xfrm>
          <a:custGeom>
            <a:avLst/>
            <a:gdLst/>
            <a:ahLst/>
            <a:cxnLst/>
            <a:rect r="r" b="b" t="t" l="l"/>
            <a:pathLst>
              <a:path h="2473185" w="1647760">
                <a:moveTo>
                  <a:pt x="0" y="0"/>
                </a:moveTo>
                <a:lnTo>
                  <a:pt x="1647760" y="0"/>
                </a:lnTo>
                <a:lnTo>
                  <a:pt x="1647760" y="2473185"/>
                </a:lnTo>
                <a:lnTo>
                  <a:pt x="0" y="24731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668800" y="0"/>
            <a:ext cx="2786955" cy="1393478"/>
          </a:xfrm>
          <a:custGeom>
            <a:avLst/>
            <a:gdLst/>
            <a:ahLst/>
            <a:cxnLst/>
            <a:rect r="r" b="b" t="t" l="l"/>
            <a:pathLst>
              <a:path h="1393478" w="2786955">
                <a:moveTo>
                  <a:pt x="0" y="0"/>
                </a:moveTo>
                <a:lnTo>
                  <a:pt x="2786955" y="0"/>
                </a:lnTo>
                <a:lnTo>
                  <a:pt x="2786955" y="1393478"/>
                </a:lnTo>
                <a:lnTo>
                  <a:pt x="0" y="1393478"/>
                </a:lnTo>
                <a:lnTo>
                  <a:pt x="0" y="0"/>
                </a:lnTo>
                <a:close/>
              </a:path>
            </a:pathLst>
          </a:custGeom>
          <a:blipFill>
            <a:blip r:embed="rId4"/>
            <a:stretch>
              <a:fillRect l="0" t="0" r="0" b="0"/>
            </a:stretch>
          </a:blipFill>
        </p:spPr>
      </p:sp>
      <p:sp>
        <p:nvSpPr>
          <p:cNvPr name="Freeform 62" id="62"/>
          <p:cNvSpPr/>
          <p:nvPr/>
        </p:nvSpPr>
        <p:spPr>
          <a:xfrm flipH="false" flipV="false" rot="0">
            <a:off x="685800" y="1236593"/>
            <a:ext cx="2251864" cy="3059136"/>
          </a:xfrm>
          <a:custGeom>
            <a:avLst/>
            <a:gdLst/>
            <a:ahLst/>
            <a:cxnLst/>
            <a:rect r="r" b="b" t="t" l="l"/>
            <a:pathLst>
              <a:path h="3059136" w="2251864">
                <a:moveTo>
                  <a:pt x="0" y="0"/>
                </a:moveTo>
                <a:lnTo>
                  <a:pt x="2251864" y="0"/>
                </a:lnTo>
                <a:lnTo>
                  <a:pt x="2251864" y="3059136"/>
                </a:lnTo>
                <a:lnTo>
                  <a:pt x="0" y="3059136"/>
                </a:lnTo>
                <a:lnTo>
                  <a:pt x="0" y="0"/>
                </a:lnTo>
                <a:close/>
              </a:path>
            </a:pathLst>
          </a:custGeom>
          <a:blipFill>
            <a:blip r:embed="rId5"/>
            <a:stretch>
              <a:fillRect l="0" t="0" r="0" b="0"/>
            </a:stretch>
          </a:blipFill>
        </p:spPr>
      </p:sp>
      <p:sp>
        <p:nvSpPr>
          <p:cNvPr name="Freeform 63" id="63"/>
          <p:cNvSpPr/>
          <p:nvPr/>
        </p:nvSpPr>
        <p:spPr>
          <a:xfrm flipH="false" flipV="false" rot="0">
            <a:off x="5141142" y="8470265"/>
            <a:ext cx="1811983" cy="1472236"/>
          </a:xfrm>
          <a:custGeom>
            <a:avLst/>
            <a:gdLst/>
            <a:ahLst/>
            <a:cxnLst/>
            <a:rect r="r" b="b" t="t" l="l"/>
            <a:pathLst>
              <a:path h="1472236" w="1811983">
                <a:moveTo>
                  <a:pt x="0" y="0"/>
                </a:moveTo>
                <a:lnTo>
                  <a:pt x="1811983" y="0"/>
                </a:lnTo>
                <a:lnTo>
                  <a:pt x="1811983" y="1472236"/>
                </a:lnTo>
                <a:lnTo>
                  <a:pt x="0" y="14722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4" id="64"/>
          <p:cNvSpPr/>
          <p:nvPr/>
        </p:nvSpPr>
        <p:spPr>
          <a:xfrm flipH="false" flipV="false" rot="0">
            <a:off x="3115407" y="5820487"/>
            <a:ext cx="2430484" cy="1370186"/>
          </a:xfrm>
          <a:custGeom>
            <a:avLst/>
            <a:gdLst/>
            <a:ahLst/>
            <a:cxnLst/>
            <a:rect r="r" b="b" t="t" l="l"/>
            <a:pathLst>
              <a:path h="1370186" w="2430484">
                <a:moveTo>
                  <a:pt x="0" y="0"/>
                </a:moveTo>
                <a:lnTo>
                  <a:pt x="2430484" y="0"/>
                </a:lnTo>
                <a:lnTo>
                  <a:pt x="2430484" y="1370185"/>
                </a:lnTo>
                <a:lnTo>
                  <a:pt x="0" y="13701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5" id="65"/>
          <p:cNvSpPr/>
          <p:nvPr/>
        </p:nvSpPr>
        <p:spPr>
          <a:xfrm flipH="false" flipV="false" rot="0">
            <a:off x="9081519" y="8501140"/>
            <a:ext cx="1568828" cy="1441361"/>
          </a:xfrm>
          <a:custGeom>
            <a:avLst/>
            <a:gdLst/>
            <a:ahLst/>
            <a:cxnLst/>
            <a:rect r="r" b="b" t="t" l="l"/>
            <a:pathLst>
              <a:path h="1441361" w="1568828">
                <a:moveTo>
                  <a:pt x="0" y="0"/>
                </a:moveTo>
                <a:lnTo>
                  <a:pt x="1568828" y="0"/>
                </a:lnTo>
                <a:lnTo>
                  <a:pt x="1568828" y="1441361"/>
                </a:lnTo>
                <a:lnTo>
                  <a:pt x="0" y="1441361"/>
                </a:lnTo>
                <a:lnTo>
                  <a:pt x="0" y="0"/>
                </a:lnTo>
                <a:close/>
              </a:path>
            </a:pathLst>
          </a:custGeom>
          <a:blipFill>
            <a:blip r:embed="rId10"/>
            <a:stretch>
              <a:fillRect l="0" t="0" r="0" b="0"/>
            </a:stretch>
          </a:blipFill>
        </p:spPr>
      </p:sp>
      <p:sp>
        <p:nvSpPr>
          <p:cNvPr name="Freeform 66" id="66"/>
          <p:cNvSpPr/>
          <p:nvPr/>
        </p:nvSpPr>
        <p:spPr>
          <a:xfrm flipH="false" flipV="false" rot="0">
            <a:off x="13122901" y="2016065"/>
            <a:ext cx="2343440" cy="1681418"/>
          </a:xfrm>
          <a:custGeom>
            <a:avLst/>
            <a:gdLst/>
            <a:ahLst/>
            <a:cxnLst/>
            <a:rect r="r" b="b" t="t" l="l"/>
            <a:pathLst>
              <a:path h="1681418" w="2343440">
                <a:moveTo>
                  <a:pt x="0" y="0"/>
                </a:moveTo>
                <a:lnTo>
                  <a:pt x="2343439" y="0"/>
                </a:lnTo>
                <a:lnTo>
                  <a:pt x="2343439" y="1681418"/>
                </a:lnTo>
                <a:lnTo>
                  <a:pt x="0" y="168141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7" id="67"/>
          <p:cNvSpPr/>
          <p:nvPr/>
        </p:nvSpPr>
        <p:spPr>
          <a:xfrm flipH="false" flipV="false" rot="0">
            <a:off x="13039230" y="2016065"/>
            <a:ext cx="2427111" cy="1574588"/>
          </a:xfrm>
          <a:custGeom>
            <a:avLst/>
            <a:gdLst/>
            <a:ahLst/>
            <a:cxnLst/>
            <a:rect r="r" b="b" t="t" l="l"/>
            <a:pathLst>
              <a:path h="1574588" w="2427111">
                <a:moveTo>
                  <a:pt x="0" y="0"/>
                </a:moveTo>
                <a:lnTo>
                  <a:pt x="2427110" y="0"/>
                </a:lnTo>
                <a:lnTo>
                  <a:pt x="2427110" y="1574588"/>
                </a:lnTo>
                <a:lnTo>
                  <a:pt x="0" y="157458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8" id="68"/>
          <p:cNvSpPr/>
          <p:nvPr/>
        </p:nvSpPr>
        <p:spPr>
          <a:xfrm flipH="false" flipV="false" rot="0">
            <a:off x="15018996" y="7108823"/>
            <a:ext cx="1920264" cy="1495063"/>
          </a:xfrm>
          <a:custGeom>
            <a:avLst/>
            <a:gdLst/>
            <a:ahLst/>
            <a:cxnLst/>
            <a:rect r="r" b="b" t="t" l="l"/>
            <a:pathLst>
              <a:path h="1495063" w="1920264">
                <a:moveTo>
                  <a:pt x="0" y="0"/>
                </a:moveTo>
                <a:lnTo>
                  <a:pt x="1920264" y="0"/>
                </a:lnTo>
                <a:lnTo>
                  <a:pt x="1920264" y="1495062"/>
                </a:lnTo>
                <a:lnTo>
                  <a:pt x="0" y="1495062"/>
                </a:lnTo>
                <a:lnTo>
                  <a:pt x="0" y="0"/>
                </a:lnTo>
                <a:close/>
              </a:path>
            </a:pathLst>
          </a:custGeom>
          <a:blipFill>
            <a:blip r:embed="rId15"/>
            <a:stretch>
              <a:fillRect l="0" t="0" r="0" b="0"/>
            </a:stretch>
          </a:blipFill>
        </p:spPr>
      </p:sp>
      <p:sp>
        <p:nvSpPr>
          <p:cNvPr name="Freeform 69" id="69"/>
          <p:cNvSpPr/>
          <p:nvPr/>
        </p:nvSpPr>
        <p:spPr>
          <a:xfrm flipH="false" flipV="false" rot="0">
            <a:off x="4492082" y="2633297"/>
            <a:ext cx="3095778" cy="3095778"/>
          </a:xfrm>
          <a:custGeom>
            <a:avLst/>
            <a:gdLst/>
            <a:ahLst/>
            <a:cxnLst/>
            <a:rect r="r" b="b" t="t" l="l"/>
            <a:pathLst>
              <a:path h="3095778" w="3095778">
                <a:moveTo>
                  <a:pt x="0" y="0"/>
                </a:moveTo>
                <a:lnTo>
                  <a:pt x="3095778" y="0"/>
                </a:lnTo>
                <a:lnTo>
                  <a:pt x="3095778" y="3095778"/>
                </a:lnTo>
                <a:lnTo>
                  <a:pt x="0" y="3095778"/>
                </a:lnTo>
                <a:lnTo>
                  <a:pt x="0" y="0"/>
                </a:lnTo>
                <a:close/>
              </a:path>
            </a:pathLst>
          </a:custGeom>
          <a:blipFill>
            <a:blip r:embed="rId16"/>
            <a:stretch>
              <a:fillRect l="0" t="0" r="0" b="0"/>
            </a:stretch>
          </a:blipFill>
        </p:spPr>
      </p:sp>
      <p:sp>
        <p:nvSpPr>
          <p:cNvPr name="TextBox 70" id="70"/>
          <p:cNvSpPr txBox="true"/>
          <p:nvPr/>
        </p:nvSpPr>
        <p:spPr>
          <a:xfrm rot="0">
            <a:off x="3085686" y="2339415"/>
            <a:ext cx="2489926" cy="802522"/>
          </a:xfrm>
          <a:prstGeom prst="rect">
            <a:avLst/>
          </a:prstGeom>
        </p:spPr>
        <p:txBody>
          <a:bodyPr anchor="t" rtlCol="false" tIns="0" lIns="0" bIns="0" rIns="0">
            <a:spAutoFit/>
          </a:bodyPr>
          <a:lstStyle/>
          <a:p>
            <a:pPr algn="ctr" marL="0" indent="0" lvl="0">
              <a:lnSpc>
                <a:spcPts val="2075"/>
              </a:lnSpc>
              <a:spcBef>
                <a:spcPct val="0"/>
              </a:spcBef>
            </a:pPr>
            <a:r>
              <a:rPr lang="en-US" b="true" sz="1503" spc="147">
                <a:solidFill>
                  <a:srgbClr val="363371"/>
                </a:solidFill>
                <a:latin typeface="Arial Bold"/>
                <a:ea typeface="Arial Bold"/>
                <a:cs typeface="Arial Bold"/>
                <a:sym typeface="Arial Bold"/>
              </a:rPr>
              <a:t>Sean Lemass</a:t>
            </a:r>
            <a:r>
              <a:rPr lang="en-US" b="true" sz="1503" spc="147">
                <a:solidFill>
                  <a:srgbClr val="0DA33B"/>
                </a:solidFill>
                <a:latin typeface="Arial Bold"/>
                <a:ea typeface="Arial Bold"/>
                <a:cs typeface="Arial Bold"/>
                <a:sym typeface="Arial Bold"/>
              </a:rPr>
              <a:t> </a:t>
            </a:r>
            <a:r>
              <a:rPr lang="en-US" sz="1503" spc="147">
                <a:solidFill>
                  <a:srgbClr val="000000"/>
                </a:solidFill>
                <a:latin typeface="Arial"/>
                <a:ea typeface="Arial"/>
                <a:cs typeface="Arial"/>
                <a:sym typeface="Arial"/>
              </a:rPr>
              <a:t>replaces </a:t>
            </a:r>
            <a:r>
              <a:rPr lang="en-US" b="true" sz="1503" spc="147">
                <a:solidFill>
                  <a:srgbClr val="363371"/>
                </a:solidFill>
                <a:latin typeface="Arial Bold"/>
                <a:ea typeface="Arial Bold"/>
                <a:cs typeface="Arial Bold"/>
                <a:sym typeface="Arial Bold"/>
              </a:rPr>
              <a:t>Eamon de Valera</a:t>
            </a:r>
            <a:r>
              <a:rPr lang="en-US" b="true" sz="1503" spc="147">
                <a:solidFill>
                  <a:srgbClr val="0DA33B"/>
                </a:solidFill>
                <a:latin typeface="Arial Bold"/>
                <a:ea typeface="Arial Bold"/>
                <a:cs typeface="Arial Bold"/>
                <a:sym typeface="Arial Bold"/>
              </a:rPr>
              <a:t> </a:t>
            </a:r>
            <a:r>
              <a:rPr lang="en-US" sz="1503" spc="147">
                <a:solidFill>
                  <a:srgbClr val="000000"/>
                </a:solidFill>
                <a:latin typeface="Arial"/>
                <a:ea typeface="Arial"/>
                <a:cs typeface="Arial"/>
                <a:sym typeface="Arial"/>
              </a:rPr>
              <a:t>as Taoiseach of Ireland</a:t>
            </a:r>
          </a:p>
        </p:txBody>
      </p:sp>
      <p:sp>
        <p:nvSpPr>
          <p:cNvPr name="TextBox 71" id="71"/>
          <p:cNvSpPr txBox="true"/>
          <p:nvPr/>
        </p:nvSpPr>
        <p:spPr>
          <a:xfrm rot="0">
            <a:off x="6799537" y="2576147"/>
            <a:ext cx="2489926" cy="282687"/>
          </a:xfrm>
          <a:prstGeom prst="rect">
            <a:avLst/>
          </a:prstGeom>
        </p:spPr>
        <p:txBody>
          <a:bodyPr anchor="t" rtlCol="false" tIns="0" lIns="0" bIns="0" rIns="0">
            <a:spAutoFit/>
          </a:bodyPr>
          <a:lstStyle/>
          <a:p>
            <a:pPr algn="ctr" marL="0" indent="0" lvl="0">
              <a:lnSpc>
                <a:spcPts val="2075"/>
              </a:lnSpc>
              <a:spcBef>
                <a:spcPct val="0"/>
              </a:spcBef>
            </a:pPr>
            <a:r>
              <a:rPr lang="en-US" b="true" sz="1503" spc="147">
                <a:solidFill>
                  <a:srgbClr val="363371"/>
                </a:solidFill>
                <a:latin typeface="Arial Bold"/>
                <a:ea typeface="Arial Bold"/>
                <a:cs typeface="Arial Bold"/>
                <a:sym typeface="Arial Bold"/>
              </a:rPr>
              <a:t>RTÉ</a:t>
            </a:r>
            <a:r>
              <a:rPr lang="en-US" b="true" sz="1503" spc="147">
                <a:solidFill>
                  <a:srgbClr val="0DA33B"/>
                </a:solidFill>
                <a:latin typeface="Arial Bold"/>
                <a:ea typeface="Arial Bold"/>
                <a:cs typeface="Arial Bold"/>
                <a:sym typeface="Arial Bold"/>
              </a:rPr>
              <a:t> </a:t>
            </a:r>
            <a:r>
              <a:rPr lang="en-US" sz="1503" spc="147">
                <a:solidFill>
                  <a:srgbClr val="000000"/>
                </a:solidFill>
                <a:latin typeface="Arial"/>
                <a:ea typeface="Arial"/>
                <a:cs typeface="Arial"/>
                <a:sym typeface="Arial"/>
              </a:rPr>
              <a:t>is launched</a:t>
            </a:r>
          </a:p>
        </p:txBody>
      </p:sp>
      <p:sp>
        <p:nvSpPr>
          <p:cNvPr name="TextBox 72" id="72"/>
          <p:cNvSpPr txBox="true"/>
          <p:nvPr/>
        </p:nvSpPr>
        <p:spPr>
          <a:xfrm rot="0">
            <a:off x="10453659" y="2210486"/>
            <a:ext cx="2489926" cy="1062440"/>
          </a:xfrm>
          <a:prstGeom prst="rect">
            <a:avLst/>
          </a:prstGeom>
        </p:spPr>
        <p:txBody>
          <a:bodyPr anchor="t" rtlCol="false" tIns="0" lIns="0" bIns="0" rIns="0">
            <a:spAutoFit/>
          </a:bodyPr>
          <a:lstStyle/>
          <a:p>
            <a:pPr algn="ctr" marL="0" indent="0" lvl="0">
              <a:lnSpc>
                <a:spcPts val="2075"/>
              </a:lnSpc>
              <a:spcBef>
                <a:spcPct val="0"/>
              </a:spcBef>
            </a:pPr>
            <a:r>
              <a:rPr lang="en-US" b="true" sz="1503" spc="147">
                <a:solidFill>
                  <a:srgbClr val="363371"/>
                </a:solidFill>
                <a:latin typeface="Arial Bold"/>
                <a:ea typeface="Arial Bold"/>
                <a:cs typeface="Arial Bold"/>
                <a:sym typeface="Arial Bold"/>
              </a:rPr>
              <a:t>Donogh O'Malley</a:t>
            </a:r>
            <a:r>
              <a:rPr lang="en-US" sz="1503" spc="147">
                <a:solidFill>
                  <a:srgbClr val="000000"/>
                </a:solidFill>
                <a:latin typeface="Arial"/>
                <a:ea typeface="Arial"/>
                <a:cs typeface="Arial"/>
                <a:sym typeface="Arial"/>
              </a:rPr>
              <a:t> introduces </a:t>
            </a:r>
            <a:r>
              <a:rPr lang="en-US" b="true" sz="1503" spc="147">
                <a:solidFill>
                  <a:srgbClr val="363371"/>
                </a:solidFill>
                <a:latin typeface="Arial Bold"/>
                <a:ea typeface="Arial Bold"/>
                <a:cs typeface="Arial Bold"/>
                <a:sym typeface="Arial Bold"/>
              </a:rPr>
              <a:t>free education</a:t>
            </a:r>
            <a:r>
              <a:rPr lang="en-US" sz="1503" spc="147">
                <a:solidFill>
                  <a:srgbClr val="363371"/>
                </a:solidFill>
                <a:latin typeface="Arial"/>
                <a:ea typeface="Arial"/>
                <a:cs typeface="Arial"/>
                <a:sym typeface="Arial"/>
              </a:rPr>
              <a:t> </a:t>
            </a:r>
            <a:r>
              <a:rPr lang="en-US" sz="1503" spc="147">
                <a:solidFill>
                  <a:srgbClr val="000000"/>
                </a:solidFill>
                <a:latin typeface="Arial"/>
                <a:ea typeface="Arial"/>
                <a:cs typeface="Arial"/>
                <a:sym typeface="Arial"/>
              </a:rPr>
              <a:t>for the children of Ireland.</a:t>
            </a:r>
          </a:p>
        </p:txBody>
      </p:sp>
      <p:sp>
        <p:nvSpPr>
          <p:cNvPr name="TextBox 73" id="73"/>
          <p:cNvSpPr txBox="true"/>
          <p:nvPr/>
        </p:nvSpPr>
        <p:spPr>
          <a:xfrm rot="0">
            <a:off x="4809244" y="7427628"/>
            <a:ext cx="2489926" cy="802522"/>
          </a:xfrm>
          <a:prstGeom prst="rect">
            <a:avLst/>
          </a:prstGeom>
        </p:spPr>
        <p:txBody>
          <a:bodyPr anchor="t" rtlCol="false" tIns="0" lIns="0" bIns="0" rIns="0">
            <a:spAutoFit/>
          </a:bodyPr>
          <a:lstStyle/>
          <a:p>
            <a:pPr algn="ctr" marL="0" indent="0" lvl="0">
              <a:lnSpc>
                <a:spcPts val="2075"/>
              </a:lnSpc>
              <a:spcBef>
                <a:spcPct val="0"/>
              </a:spcBef>
            </a:pPr>
            <a:r>
              <a:rPr lang="en-US" b="true" sz="1503" spc="147">
                <a:solidFill>
                  <a:srgbClr val="363371"/>
                </a:solidFill>
                <a:latin typeface="Arial Bold"/>
                <a:ea typeface="Arial Bold"/>
                <a:cs typeface="Arial Bold"/>
                <a:sym typeface="Arial Bold"/>
              </a:rPr>
              <a:t>Irish UN Peacekeeping Forces</a:t>
            </a:r>
            <a:r>
              <a:rPr lang="en-US" sz="1503" spc="147">
                <a:solidFill>
                  <a:srgbClr val="363371"/>
                </a:solidFill>
                <a:latin typeface="Arial"/>
                <a:ea typeface="Arial"/>
                <a:cs typeface="Arial"/>
                <a:sym typeface="Arial"/>
              </a:rPr>
              <a:t> </a:t>
            </a:r>
            <a:r>
              <a:rPr lang="en-US" sz="1503" spc="147">
                <a:solidFill>
                  <a:srgbClr val="000000"/>
                </a:solidFill>
                <a:latin typeface="Arial"/>
                <a:ea typeface="Arial"/>
                <a:cs typeface="Arial"/>
                <a:sym typeface="Arial"/>
              </a:rPr>
              <a:t>arrives in the </a:t>
            </a:r>
            <a:r>
              <a:rPr lang="en-US" b="true" sz="1503" spc="147">
                <a:solidFill>
                  <a:srgbClr val="363371"/>
                </a:solidFill>
                <a:latin typeface="Arial Bold"/>
                <a:ea typeface="Arial Bold"/>
                <a:cs typeface="Arial Bold"/>
                <a:sym typeface="Arial Bold"/>
              </a:rPr>
              <a:t>Congo</a:t>
            </a:r>
          </a:p>
        </p:txBody>
      </p:sp>
      <p:sp>
        <p:nvSpPr>
          <p:cNvPr name="TextBox 74" id="74"/>
          <p:cNvSpPr txBox="true"/>
          <p:nvPr/>
        </p:nvSpPr>
        <p:spPr>
          <a:xfrm rot="0">
            <a:off x="8636561" y="7313132"/>
            <a:ext cx="2489926" cy="1048961"/>
          </a:xfrm>
          <a:prstGeom prst="rect">
            <a:avLst/>
          </a:prstGeom>
        </p:spPr>
        <p:txBody>
          <a:bodyPr anchor="t" rtlCol="false" tIns="0" lIns="0" bIns="0" rIns="0">
            <a:spAutoFit/>
          </a:bodyPr>
          <a:lstStyle/>
          <a:p>
            <a:pPr algn="ctr" marL="0" indent="0" lvl="0">
              <a:lnSpc>
                <a:spcPts val="1660"/>
              </a:lnSpc>
              <a:spcBef>
                <a:spcPct val="0"/>
              </a:spcBef>
            </a:pPr>
            <a:r>
              <a:rPr lang="en-US" b="true" sz="1203" spc="117">
                <a:solidFill>
                  <a:srgbClr val="363371"/>
                </a:solidFill>
                <a:latin typeface="Arial Bold"/>
                <a:ea typeface="Arial Bold"/>
                <a:cs typeface="Arial Bold"/>
                <a:sym typeface="Arial Bold"/>
              </a:rPr>
              <a:t>John F Kennedy</a:t>
            </a:r>
            <a:r>
              <a:rPr lang="en-US" b="true" sz="1203" spc="117">
                <a:solidFill>
                  <a:srgbClr val="0DA33B"/>
                </a:solidFill>
                <a:latin typeface="Arial Bold"/>
                <a:ea typeface="Arial Bold"/>
                <a:cs typeface="Arial Bold"/>
                <a:sym typeface="Arial Bold"/>
              </a:rPr>
              <a:t> </a:t>
            </a:r>
            <a:r>
              <a:rPr lang="en-US" sz="1203" spc="117">
                <a:solidFill>
                  <a:srgbClr val="000000"/>
                </a:solidFill>
                <a:latin typeface="Arial"/>
                <a:ea typeface="Arial"/>
                <a:cs typeface="Arial"/>
                <a:sym typeface="Arial"/>
              </a:rPr>
              <a:t>becomes the first President to visit Ireland in June. He is assassinated in the November of the same year. </a:t>
            </a:r>
          </a:p>
        </p:txBody>
      </p:sp>
      <p:sp>
        <p:nvSpPr>
          <p:cNvPr name="TextBox 75" id="75"/>
          <p:cNvSpPr txBox="true"/>
          <p:nvPr/>
        </p:nvSpPr>
        <p:spPr>
          <a:xfrm rot="0">
            <a:off x="12361608" y="7324825"/>
            <a:ext cx="2489926" cy="1062440"/>
          </a:xfrm>
          <a:prstGeom prst="rect">
            <a:avLst/>
          </a:prstGeom>
        </p:spPr>
        <p:txBody>
          <a:bodyPr anchor="t" rtlCol="false" tIns="0" lIns="0" bIns="0" rIns="0">
            <a:spAutoFit/>
          </a:bodyPr>
          <a:lstStyle/>
          <a:p>
            <a:pPr algn="ctr" marL="0" indent="0" lvl="0">
              <a:lnSpc>
                <a:spcPts val="2075"/>
              </a:lnSpc>
              <a:spcBef>
                <a:spcPct val="0"/>
              </a:spcBef>
            </a:pPr>
            <a:r>
              <a:rPr lang="en-US" b="true" sz="1503" spc="147">
                <a:solidFill>
                  <a:srgbClr val="363371"/>
                </a:solidFill>
                <a:latin typeface="Arial Bold"/>
                <a:ea typeface="Arial Bold"/>
                <a:cs typeface="Arial Bold"/>
                <a:sym typeface="Arial Bold"/>
              </a:rPr>
              <a:t>The Troubles in Northern Ireland</a:t>
            </a:r>
            <a:r>
              <a:rPr lang="en-US" sz="1503" spc="147">
                <a:solidFill>
                  <a:srgbClr val="000000"/>
                </a:solidFill>
                <a:latin typeface="Arial"/>
                <a:ea typeface="Arial"/>
                <a:cs typeface="Arial"/>
                <a:sym typeface="Arial"/>
              </a:rPr>
              <a:t> begin, lasting for almost two decades.</a:t>
            </a:r>
          </a:p>
        </p:txBody>
      </p:sp>
      <p:sp>
        <p:nvSpPr>
          <p:cNvPr name="TextBox 76" id="76"/>
          <p:cNvSpPr txBox="true"/>
          <p:nvPr/>
        </p:nvSpPr>
        <p:spPr>
          <a:xfrm rot="0">
            <a:off x="1243033" y="7241659"/>
            <a:ext cx="2489926" cy="935919"/>
          </a:xfrm>
          <a:prstGeom prst="rect">
            <a:avLst/>
          </a:prstGeom>
        </p:spPr>
        <p:txBody>
          <a:bodyPr anchor="t" rtlCol="false" tIns="0" lIns="0" bIns="0" rIns="0">
            <a:spAutoFit/>
          </a:bodyPr>
          <a:lstStyle/>
          <a:p>
            <a:pPr algn="ctr" marL="0" indent="0" lvl="0">
              <a:lnSpc>
                <a:spcPts val="1867"/>
              </a:lnSpc>
              <a:spcBef>
                <a:spcPct val="0"/>
              </a:spcBef>
            </a:pPr>
            <a:r>
              <a:rPr lang="en-US" sz="1353" spc="132">
                <a:solidFill>
                  <a:srgbClr val="000000"/>
                </a:solidFill>
                <a:latin typeface="Arial"/>
                <a:ea typeface="Arial"/>
                <a:cs typeface="Arial"/>
                <a:sym typeface="Arial"/>
              </a:rPr>
              <a:t>The </a:t>
            </a:r>
            <a:r>
              <a:rPr lang="en-US" b="true" sz="1353" spc="132">
                <a:solidFill>
                  <a:srgbClr val="363371"/>
                </a:solidFill>
                <a:latin typeface="Arial Bold"/>
                <a:ea typeface="Arial Bold"/>
                <a:cs typeface="Arial Bold"/>
                <a:sym typeface="Arial Bold"/>
              </a:rPr>
              <a:t>Republic of Ireland</a:t>
            </a:r>
            <a:r>
              <a:rPr lang="en-US" sz="1353" spc="132">
                <a:solidFill>
                  <a:srgbClr val="000000"/>
                </a:solidFill>
                <a:latin typeface="Arial"/>
                <a:ea typeface="Arial"/>
                <a:cs typeface="Arial"/>
                <a:sym typeface="Arial"/>
              </a:rPr>
              <a:t> is established, completing full Irish independence from Britain.</a:t>
            </a:r>
          </a:p>
        </p:txBody>
      </p:sp>
      <p:sp>
        <p:nvSpPr>
          <p:cNvPr name="TextBox 77" id="77"/>
          <p:cNvSpPr txBox="true"/>
          <p:nvPr/>
        </p:nvSpPr>
        <p:spPr>
          <a:xfrm rot="0">
            <a:off x="7693427" y="-95250"/>
            <a:ext cx="2823799" cy="410479"/>
          </a:xfrm>
          <a:prstGeom prst="rect">
            <a:avLst/>
          </a:prstGeom>
        </p:spPr>
        <p:txBody>
          <a:bodyPr anchor="t" rtlCol="false" tIns="0" lIns="0" bIns="0" rIns="0">
            <a:spAutoFit/>
          </a:bodyPr>
          <a:lstStyle/>
          <a:p>
            <a:pPr algn="ctr">
              <a:lnSpc>
                <a:spcPts val="3010"/>
              </a:lnSpc>
            </a:pPr>
            <a:r>
              <a:rPr lang="en-US" b="true" sz="2150">
                <a:solidFill>
                  <a:srgbClr val="363371"/>
                </a:solidFill>
                <a:latin typeface="Old Standard Bold"/>
                <a:ea typeface="Old Standard Bold"/>
                <a:cs typeface="Old Standard Bold"/>
                <a:sym typeface="Old Standard Bold"/>
              </a:rPr>
              <a:t>Chapter</a:t>
            </a:r>
            <a:r>
              <a:rPr lang="en-US" b="true" sz="2150">
                <a:solidFill>
                  <a:srgbClr val="363371"/>
                </a:solidFill>
                <a:latin typeface="Old Standard Bold"/>
                <a:ea typeface="Old Standard Bold"/>
                <a:cs typeface="Old Standard Bold"/>
                <a:sym typeface="Old Standard Bold"/>
              </a:rPr>
              <a:t> 28.1</a:t>
            </a:r>
          </a:p>
        </p:txBody>
      </p:sp>
      <p:grpSp>
        <p:nvGrpSpPr>
          <p:cNvPr name="Group 78" id="78"/>
          <p:cNvGrpSpPr/>
          <p:nvPr/>
        </p:nvGrpSpPr>
        <p:grpSpPr>
          <a:xfrm rot="0">
            <a:off x="11383909" y="9756776"/>
            <a:ext cx="5555351" cy="530224"/>
            <a:chOff x="0" y="0"/>
            <a:chExt cx="7407135" cy="706965"/>
          </a:xfrm>
        </p:grpSpPr>
        <p:sp>
          <p:nvSpPr>
            <p:cNvPr name="Freeform 79" id="7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80" id="8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1" id="8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2" id="8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83" id="8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84" id="8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2069499" y="4827390"/>
            <a:ext cx="2297381" cy="1026326"/>
            <a:chOff x="0" y="0"/>
            <a:chExt cx="909707" cy="406400"/>
          </a:xfrm>
        </p:grpSpPr>
        <p:sp>
          <p:nvSpPr>
            <p:cNvPr name="Freeform 7" id="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8" id="8"/>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1960</a:t>
              </a:r>
            </a:p>
          </p:txBody>
        </p:sp>
      </p:grpSp>
      <p:grpSp>
        <p:nvGrpSpPr>
          <p:cNvPr name="Group 9" id="9"/>
          <p:cNvGrpSpPr/>
          <p:nvPr/>
        </p:nvGrpSpPr>
        <p:grpSpPr>
          <a:xfrm rot="0">
            <a:off x="4065314" y="4827390"/>
            <a:ext cx="2188563" cy="1026326"/>
            <a:chOff x="0" y="0"/>
            <a:chExt cx="866618" cy="406400"/>
          </a:xfrm>
        </p:grpSpPr>
        <p:sp>
          <p:nvSpPr>
            <p:cNvPr name="Freeform 10" id="1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1" id="11"/>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1961</a:t>
              </a:r>
            </a:p>
          </p:txBody>
        </p:sp>
      </p:grpSp>
      <p:grpSp>
        <p:nvGrpSpPr>
          <p:cNvPr name="Group 12" id="12"/>
          <p:cNvGrpSpPr/>
          <p:nvPr/>
        </p:nvGrpSpPr>
        <p:grpSpPr>
          <a:xfrm rot="0">
            <a:off x="5993042" y="4827390"/>
            <a:ext cx="2270069" cy="1026326"/>
            <a:chOff x="0" y="0"/>
            <a:chExt cx="898892" cy="406400"/>
          </a:xfrm>
        </p:grpSpPr>
        <p:sp>
          <p:nvSpPr>
            <p:cNvPr name="Freeform 13" id="1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4" id="14"/>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Aug 1963</a:t>
              </a:r>
            </a:p>
          </p:txBody>
        </p:sp>
      </p:grpSp>
      <p:sp>
        <p:nvSpPr>
          <p:cNvPr name="AutoShape 15" id="15"/>
          <p:cNvSpPr/>
          <p:nvPr/>
        </p:nvSpPr>
        <p:spPr>
          <a:xfrm flipV="true">
            <a:off x="3188033" y="6056268"/>
            <a:ext cx="0" cy="2412045"/>
          </a:xfrm>
          <a:prstGeom prst="line">
            <a:avLst/>
          </a:prstGeom>
          <a:ln cap="flat" w="9525">
            <a:solidFill>
              <a:srgbClr val="363371"/>
            </a:solidFill>
            <a:prstDash val="solid"/>
            <a:headEnd type="none" len="sm" w="sm"/>
            <a:tailEnd type="none" len="sm" w="sm"/>
          </a:ln>
        </p:spPr>
      </p:sp>
      <p:grpSp>
        <p:nvGrpSpPr>
          <p:cNvPr name="Group 16" id="16"/>
          <p:cNvGrpSpPr/>
          <p:nvPr/>
        </p:nvGrpSpPr>
        <p:grpSpPr>
          <a:xfrm rot="0">
            <a:off x="7954201" y="4827390"/>
            <a:ext cx="2297381" cy="1026326"/>
            <a:chOff x="0" y="0"/>
            <a:chExt cx="909707" cy="406400"/>
          </a:xfrm>
        </p:grpSpPr>
        <p:sp>
          <p:nvSpPr>
            <p:cNvPr name="Freeform 17" id="1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8" id="18"/>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Nov 1963</a:t>
              </a:r>
            </a:p>
          </p:txBody>
        </p:sp>
      </p:grpSp>
      <p:grpSp>
        <p:nvGrpSpPr>
          <p:cNvPr name="Group 19" id="19"/>
          <p:cNvGrpSpPr/>
          <p:nvPr/>
        </p:nvGrpSpPr>
        <p:grpSpPr>
          <a:xfrm rot="0">
            <a:off x="9950016" y="4827390"/>
            <a:ext cx="2188563" cy="1026326"/>
            <a:chOff x="0" y="0"/>
            <a:chExt cx="866618" cy="406400"/>
          </a:xfrm>
        </p:grpSpPr>
        <p:sp>
          <p:nvSpPr>
            <p:cNvPr name="Freeform 20" id="2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1" id="21"/>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1967</a:t>
              </a:r>
            </a:p>
          </p:txBody>
        </p:sp>
      </p:grpSp>
      <p:grpSp>
        <p:nvGrpSpPr>
          <p:cNvPr name="Group 22" id="22"/>
          <p:cNvGrpSpPr/>
          <p:nvPr/>
        </p:nvGrpSpPr>
        <p:grpSpPr>
          <a:xfrm rot="0">
            <a:off x="11877744" y="4827390"/>
            <a:ext cx="2270069" cy="1026326"/>
            <a:chOff x="0" y="0"/>
            <a:chExt cx="898892" cy="406400"/>
          </a:xfrm>
        </p:grpSpPr>
        <p:sp>
          <p:nvSpPr>
            <p:cNvPr name="Freeform 23" id="2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4" id="24"/>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1968</a:t>
              </a:r>
            </a:p>
          </p:txBody>
        </p:sp>
      </p:grpSp>
      <p:grpSp>
        <p:nvGrpSpPr>
          <p:cNvPr name="Group 25" id="25"/>
          <p:cNvGrpSpPr/>
          <p:nvPr/>
        </p:nvGrpSpPr>
        <p:grpSpPr>
          <a:xfrm rot="0">
            <a:off x="13842432" y="4827390"/>
            <a:ext cx="2297381" cy="1026326"/>
            <a:chOff x="0" y="0"/>
            <a:chExt cx="909707" cy="406400"/>
          </a:xfrm>
        </p:grpSpPr>
        <p:sp>
          <p:nvSpPr>
            <p:cNvPr name="Freeform 26" id="26"/>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7" id="27"/>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1969</a:t>
              </a:r>
            </a:p>
          </p:txBody>
        </p:sp>
      </p:grpSp>
      <p:grpSp>
        <p:nvGrpSpPr>
          <p:cNvPr name="Group 28" id="28"/>
          <p:cNvGrpSpPr/>
          <p:nvPr/>
        </p:nvGrpSpPr>
        <p:grpSpPr>
          <a:xfrm rot="0">
            <a:off x="1745715" y="7393682"/>
            <a:ext cx="2944950" cy="1339525"/>
            <a:chOff x="0" y="0"/>
            <a:chExt cx="689010" cy="313400"/>
          </a:xfrm>
        </p:grpSpPr>
        <p:sp>
          <p:nvSpPr>
            <p:cNvPr name="Freeform 29" id="2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0" id="3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1" id="31"/>
          <p:cNvSpPr/>
          <p:nvPr/>
        </p:nvSpPr>
        <p:spPr>
          <a:xfrm flipV="true">
            <a:off x="6973965" y="6056268"/>
            <a:ext cx="0" cy="2412045"/>
          </a:xfrm>
          <a:prstGeom prst="line">
            <a:avLst/>
          </a:prstGeom>
          <a:ln cap="flat" w="9525">
            <a:solidFill>
              <a:srgbClr val="363371"/>
            </a:solidFill>
            <a:prstDash val="solid"/>
            <a:headEnd type="none" len="sm" w="sm"/>
            <a:tailEnd type="none" len="sm" w="sm"/>
          </a:ln>
        </p:spPr>
      </p:sp>
      <p:grpSp>
        <p:nvGrpSpPr>
          <p:cNvPr name="Group 32" id="32"/>
          <p:cNvGrpSpPr/>
          <p:nvPr/>
        </p:nvGrpSpPr>
        <p:grpSpPr>
          <a:xfrm rot="0">
            <a:off x="5509030" y="7393682"/>
            <a:ext cx="2944950" cy="1339525"/>
            <a:chOff x="0" y="0"/>
            <a:chExt cx="689010" cy="313400"/>
          </a:xfrm>
        </p:grpSpPr>
        <p:sp>
          <p:nvSpPr>
            <p:cNvPr name="Freeform 33" id="3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4" id="3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5" id="35"/>
          <p:cNvSpPr/>
          <p:nvPr/>
        </p:nvSpPr>
        <p:spPr>
          <a:xfrm flipV="true">
            <a:off x="11068550" y="6055213"/>
            <a:ext cx="0" cy="2412045"/>
          </a:xfrm>
          <a:prstGeom prst="line">
            <a:avLst/>
          </a:prstGeom>
          <a:ln cap="flat" w="9525">
            <a:solidFill>
              <a:srgbClr val="363371"/>
            </a:solidFill>
            <a:prstDash val="solid"/>
            <a:headEnd type="none" len="sm" w="sm"/>
            <a:tailEnd type="none" len="sm" w="sm"/>
          </a:ln>
        </p:spPr>
      </p:sp>
      <p:grpSp>
        <p:nvGrpSpPr>
          <p:cNvPr name="Group 36" id="36"/>
          <p:cNvGrpSpPr/>
          <p:nvPr/>
        </p:nvGrpSpPr>
        <p:grpSpPr>
          <a:xfrm rot="0">
            <a:off x="9644768" y="7392627"/>
            <a:ext cx="2944950" cy="1339525"/>
            <a:chOff x="0" y="0"/>
            <a:chExt cx="689010" cy="313400"/>
          </a:xfrm>
        </p:grpSpPr>
        <p:sp>
          <p:nvSpPr>
            <p:cNvPr name="Freeform 37" id="3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8" id="3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9" id="39"/>
          <p:cNvSpPr/>
          <p:nvPr/>
        </p:nvSpPr>
        <p:spPr>
          <a:xfrm flipV="true">
            <a:off x="14983583" y="6054157"/>
            <a:ext cx="0" cy="2412045"/>
          </a:xfrm>
          <a:prstGeom prst="line">
            <a:avLst/>
          </a:prstGeom>
          <a:ln cap="flat" w="9525">
            <a:solidFill>
              <a:srgbClr val="363371"/>
            </a:solidFill>
            <a:prstDash val="solid"/>
            <a:headEnd type="none" len="sm" w="sm"/>
            <a:tailEnd type="none" len="sm" w="sm"/>
          </a:ln>
        </p:spPr>
      </p:sp>
      <p:grpSp>
        <p:nvGrpSpPr>
          <p:cNvPr name="Group 40" id="40"/>
          <p:cNvGrpSpPr/>
          <p:nvPr/>
        </p:nvGrpSpPr>
        <p:grpSpPr>
          <a:xfrm rot="0">
            <a:off x="13518647" y="7391571"/>
            <a:ext cx="2944950" cy="1339525"/>
            <a:chOff x="0" y="0"/>
            <a:chExt cx="689010" cy="313400"/>
          </a:xfrm>
        </p:grpSpPr>
        <p:sp>
          <p:nvSpPr>
            <p:cNvPr name="Freeform 41" id="4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2" id="4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3" id="43"/>
          <p:cNvSpPr/>
          <p:nvPr/>
        </p:nvSpPr>
        <p:spPr>
          <a:xfrm flipV="true">
            <a:off x="5152056" y="2223361"/>
            <a:ext cx="0" cy="2412045"/>
          </a:xfrm>
          <a:prstGeom prst="line">
            <a:avLst/>
          </a:prstGeom>
          <a:ln cap="flat" w="9525">
            <a:solidFill>
              <a:srgbClr val="363371"/>
            </a:solidFill>
            <a:prstDash val="solid"/>
            <a:headEnd type="none" len="sm" w="sm"/>
            <a:tailEnd type="none" len="sm" w="sm"/>
          </a:ln>
        </p:spPr>
      </p:sp>
      <p:grpSp>
        <p:nvGrpSpPr>
          <p:cNvPr name="Group 44" id="44"/>
          <p:cNvGrpSpPr/>
          <p:nvPr/>
        </p:nvGrpSpPr>
        <p:grpSpPr>
          <a:xfrm rot="0">
            <a:off x="3687120" y="1945697"/>
            <a:ext cx="2944950" cy="1339525"/>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6" id="4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7" id="47"/>
          <p:cNvSpPr/>
          <p:nvPr/>
        </p:nvSpPr>
        <p:spPr>
          <a:xfrm flipV="true">
            <a:off x="9095353" y="2223361"/>
            <a:ext cx="0" cy="2412045"/>
          </a:xfrm>
          <a:prstGeom prst="line">
            <a:avLst/>
          </a:prstGeom>
          <a:ln cap="flat" w="9525">
            <a:solidFill>
              <a:srgbClr val="363371"/>
            </a:solidFill>
            <a:prstDash val="solid"/>
            <a:headEnd type="none" len="sm" w="sm"/>
            <a:tailEnd type="none" len="sm" w="sm"/>
          </a:ln>
        </p:spPr>
      </p:sp>
      <p:grpSp>
        <p:nvGrpSpPr>
          <p:cNvPr name="Group 48" id="48"/>
          <p:cNvGrpSpPr/>
          <p:nvPr/>
        </p:nvGrpSpPr>
        <p:grpSpPr>
          <a:xfrm rot="0">
            <a:off x="7630417" y="1945697"/>
            <a:ext cx="2944950" cy="1339525"/>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0" id="5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1" id="51"/>
          <p:cNvSpPr/>
          <p:nvPr/>
        </p:nvSpPr>
        <p:spPr>
          <a:xfrm flipV="true">
            <a:off x="13005239" y="2218031"/>
            <a:ext cx="0" cy="2412045"/>
          </a:xfrm>
          <a:prstGeom prst="line">
            <a:avLst/>
          </a:prstGeom>
          <a:ln cap="flat" w="9525">
            <a:solidFill>
              <a:srgbClr val="363371"/>
            </a:solidFill>
            <a:prstDash val="solid"/>
            <a:headEnd type="none" len="sm" w="sm"/>
            <a:tailEnd type="none" len="sm" w="sm"/>
          </a:ln>
        </p:spPr>
      </p:sp>
      <p:grpSp>
        <p:nvGrpSpPr>
          <p:cNvPr name="Group 52" id="52"/>
          <p:cNvGrpSpPr/>
          <p:nvPr/>
        </p:nvGrpSpPr>
        <p:grpSpPr>
          <a:xfrm rot="0">
            <a:off x="11540303" y="1940367"/>
            <a:ext cx="2944950" cy="1339525"/>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4" id="5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Freeform 55" id="55"/>
          <p:cNvSpPr/>
          <p:nvPr/>
        </p:nvSpPr>
        <p:spPr>
          <a:xfrm flipH="false" flipV="false" rot="0">
            <a:off x="13564739" y="-7871"/>
            <a:ext cx="3325346" cy="1787374"/>
          </a:xfrm>
          <a:custGeom>
            <a:avLst/>
            <a:gdLst/>
            <a:ahLst/>
            <a:cxnLst/>
            <a:rect r="r" b="b" t="t" l="l"/>
            <a:pathLst>
              <a:path h="1787374" w="3325346">
                <a:moveTo>
                  <a:pt x="0" y="0"/>
                </a:moveTo>
                <a:lnTo>
                  <a:pt x="3325346" y="0"/>
                </a:lnTo>
                <a:lnTo>
                  <a:pt x="3325346" y="1787374"/>
                </a:lnTo>
                <a:lnTo>
                  <a:pt x="0" y="1787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685189" y="0"/>
            <a:ext cx="2943959" cy="1696456"/>
          </a:xfrm>
          <a:custGeom>
            <a:avLst/>
            <a:gdLst/>
            <a:ahLst/>
            <a:cxnLst/>
            <a:rect r="r" b="b" t="t" l="l"/>
            <a:pathLst>
              <a:path h="1696456" w="2943959">
                <a:moveTo>
                  <a:pt x="0" y="0"/>
                </a:moveTo>
                <a:lnTo>
                  <a:pt x="2943959" y="0"/>
                </a:lnTo>
                <a:lnTo>
                  <a:pt x="2943959" y="1696456"/>
                </a:lnTo>
                <a:lnTo>
                  <a:pt x="0" y="16964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7" id="57"/>
          <p:cNvGrpSpPr/>
          <p:nvPr/>
        </p:nvGrpSpPr>
        <p:grpSpPr>
          <a:xfrm rot="0">
            <a:off x="5374674" y="358241"/>
            <a:ext cx="6875712" cy="667756"/>
            <a:chOff x="0" y="0"/>
            <a:chExt cx="1810887" cy="175870"/>
          </a:xfrm>
        </p:grpSpPr>
        <p:sp>
          <p:nvSpPr>
            <p:cNvPr name="Freeform 58" id="58"/>
            <p:cNvSpPr/>
            <p:nvPr/>
          </p:nvSpPr>
          <p:spPr>
            <a:xfrm flipH="false" flipV="false" rot="0">
              <a:off x="0" y="0"/>
              <a:ext cx="1810887" cy="175870"/>
            </a:xfrm>
            <a:custGeom>
              <a:avLst/>
              <a:gdLst/>
              <a:ahLst/>
              <a:cxnLst/>
              <a:rect r="r" b="b" t="t" l="l"/>
              <a:pathLst>
                <a:path h="175870" w="1810887">
                  <a:moveTo>
                    <a:pt x="6756" y="0"/>
                  </a:moveTo>
                  <a:lnTo>
                    <a:pt x="1804131" y="0"/>
                  </a:lnTo>
                  <a:cubicBezTo>
                    <a:pt x="1807863" y="0"/>
                    <a:pt x="1810887" y="3025"/>
                    <a:pt x="1810887" y="6756"/>
                  </a:cubicBezTo>
                  <a:lnTo>
                    <a:pt x="1810887" y="169114"/>
                  </a:lnTo>
                  <a:cubicBezTo>
                    <a:pt x="1810887" y="172845"/>
                    <a:pt x="1807863" y="175870"/>
                    <a:pt x="1804131" y="175870"/>
                  </a:cubicBezTo>
                  <a:lnTo>
                    <a:pt x="6756" y="175870"/>
                  </a:lnTo>
                  <a:cubicBezTo>
                    <a:pt x="3025" y="175870"/>
                    <a:pt x="0" y="172845"/>
                    <a:pt x="0" y="169114"/>
                  </a:cubicBezTo>
                  <a:lnTo>
                    <a:pt x="0" y="6756"/>
                  </a:lnTo>
                  <a:cubicBezTo>
                    <a:pt x="0" y="3025"/>
                    <a:pt x="3025" y="0"/>
                    <a:pt x="6756" y="0"/>
                  </a:cubicBezTo>
                  <a:close/>
                </a:path>
              </a:pathLst>
            </a:custGeom>
            <a:solidFill>
              <a:srgbClr val="363371"/>
            </a:solidFill>
          </p:spPr>
        </p:sp>
        <p:sp>
          <p:nvSpPr>
            <p:cNvPr name="TextBox 59" id="59"/>
            <p:cNvSpPr txBox="true"/>
            <p:nvPr/>
          </p:nvSpPr>
          <p:spPr>
            <a:xfrm>
              <a:off x="0" y="-66675"/>
              <a:ext cx="1810887"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ea typeface="Questrial"/>
                  <a:cs typeface="Questrial"/>
                  <a:sym typeface="Questrial"/>
                </a:rPr>
                <a:t>THE WORLD IN THE 1960S</a:t>
              </a:r>
            </a:p>
          </p:txBody>
        </p:sp>
      </p:grpSp>
      <p:sp>
        <p:nvSpPr>
          <p:cNvPr name="Freeform 60" id="60"/>
          <p:cNvSpPr/>
          <p:nvPr/>
        </p:nvSpPr>
        <p:spPr>
          <a:xfrm flipH="false" flipV="false" rot="0">
            <a:off x="6037307" y="8733207"/>
            <a:ext cx="1858048" cy="1553793"/>
          </a:xfrm>
          <a:custGeom>
            <a:avLst/>
            <a:gdLst/>
            <a:ahLst/>
            <a:cxnLst/>
            <a:rect r="r" b="b" t="t" l="l"/>
            <a:pathLst>
              <a:path h="1553793" w="1858048">
                <a:moveTo>
                  <a:pt x="0" y="0"/>
                </a:moveTo>
                <a:lnTo>
                  <a:pt x="1858048" y="0"/>
                </a:lnTo>
                <a:lnTo>
                  <a:pt x="1858048" y="1553793"/>
                </a:lnTo>
                <a:lnTo>
                  <a:pt x="0" y="15537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1" id="61"/>
          <p:cNvSpPr/>
          <p:nvPr/>
        </p:nvSpPr>
        <p:spPr>
          <a:xfrm flipH="false" flipV="false" rot="0">
            <a:off x="12997453" y="5895503"/>
            <a:ext cx="1664644" cy="1498180"/>
          </a:xfrm>
          <a:custGeom>
            <a:avLst/>
            <a:gdLst/>
            <a:ahLst/>
            <a:cxnLst/>
            <a:rect r="r" b="b" t="t" l="l"/>
            <a:pathLst>
              <a:path h="1498180" w="1664644">
                <a:moveTo>
                  <a:pt x="0" y="0"/>
                </a:moveTo>
                <a:lnTo>
                  <a:pt x="1664645" y="0"/>
                </a:lnTo>
                <a:lnTo>
                  <a:pt x="1664645" y="1498179"/>
                </a:lnTo>
                <a:lnTo>
                  <a:pt x="0" y="14981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2" id="62"/>
          <p:cNvSpPr/>
          <p:nvPr/>
        </p:nvSpPr>
        <p:spPr>
          <a:xfrm flipH="false" flipV="false" rot="0">
            <a:off x="2617165" y="8756994"/>
            <a:ext cx="1126467" cy="1530006"/>
          </a:xfrm>
          <a:custGeom>
            <a:avLst/>
            <a:gdLst/>
            <a:ahLst/>
            <a:cxnLst/>
            <a:rect r="r" b="b" t="t" l="l"/>
            <a:pathLst>
              <a:path h="1530006" w="1126467">
                <a:moveTo>
                  <a:pt x="0" y="0"/>
                </a:moveTo>
                <a:lnTo>
                  <a:pt x="1126467" y="0"/>
                </a:lnTo>
                <a:lnTo>
                  <a:pt x="1126467" y="1530006"/>
                </a:lnTo>
                <a:lnTo>
                  <a:pt x="0" y="15300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63" id="63"/>
          <p:cNvGrpSpPr/>
          <p:nvPr/>
        </p:nvGrpSpPr>
        <p:grpSpPr>
          <a:xfrm rot="0">
            <a:off x="11383909" y="9756776"/>
            <a:ext cx="5555351" cy="530224"/>
            <a:chOff x="0" y="0"/>
            <a:chExt cx="7407135" cy="706965"/>
          </a:xfrm>
        </p:grpSpPr>
        <p:sp>
          <p:nvSpPr>
            <p:cNvPr name="Freeform 64" id="6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69" id="6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
        <p:nvSpPr>
          <p:cNvPr name="Freeform 70" id="70"/>
          <p:cNvSpPr/>
          <p:nvPr/>
        </p:nvSpPr>
        <p:spPr>
          <a:xfrm flipH="true" flipV="false" rot="0">
            <a:off x="14437206" y="1950204"/>
            <a:ext cx="2502054" cy="2715933"/>
          </a:xfrm>
          <a:custGeom>
            <a:avLst/>
            <a:gdLst/>
            <a:ahLst/>
            <a:cxnLst/>
            <a:rect r="r" b="b" t="t" l="l"/>
            <a:pathLst>
              <a:path h="2715933" w="2502054">
                <a:moveTo>
                  <a:pt x="2502054" y="0"/>
                </a:moveTo>
                <a:lnTo>
                  <a:pt x="0" y="0"/>
                </a:lnTo>
                <a:lnTo>
                  <a:pt x="0" y="2715933"/>
                </a:lnTo>
                <a:lnTo>
                  <a:pt x="2502054" y="2715933"/>
                </a:lnTo>
                <a:lnTo>
                  <a:pt x="2502054"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1" id="71"/>
          <p:cNvSpPr/>
          <p:nvPr/>
        </p:nvSpPr>
        <p:spPr>
          <a:xfrm flipH="false" flipV="false" rot="0">
            <a:off x="1028700" y="1950204"/>
            <a:ext cx="2377530" cy="2752567"/>
          </a:xfrm>
          <a:custGeom>
            <a:avLst/>
            <a:gdLst/>
            <a:ahLst/>
            <a:cxnLst/>
            <a:rect r="r" b="b" t="t" l="l"/>
            <a:pathLst>
              <a:path h="2752567" w="2377530">
                <a:moveTo>
                  <a:pt x="0" y="0"/>
                </a:moveTo>
                <a:lnTo>
                  <a:pt x="2377530" y="0"/>
                </a:lnTo>
                <a:lnTo>
                  <a:pt x="2377530" y="2752567"/>
                </a:lnTo>
                <a:lnTo>
                  <a:pt x="0" y="27525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2" id="72"/>
          <p:cNvSpPr/>
          <p:nvPr/>
        </p:nvSpPr>
        <p:spPr>
          <a:xfrm flipH="false" flipV="false" rot="0">
            <a:off x="6632070" y="2941890"/>
            <a:ext cx="1263285" cy="1885500"/>
          </a:xfrm>
          <a:custGeom>
            <a:avLst/>
            <a:gdLst/>
            <a:ahLst/>
            <a:cxnLst/>
            <a:rect r="r" b="b" t="t" l="l"/>
            <a:pathLst>
              <a:path h="1885500" w="1263285">
                <a:moveTo>
                  <a:pt x="0" y="0"/>
                </a:moveTo>
                <a:lnTo>
                  <a:pt x="1263285" y="0"/>
                </a:lnTo>
                <a:lnTo>
                  <a:pt x="1263285" y="1885500"/>
                </a:lnTo>
                <a:lnTo>
                  <a:pt x="0" y="1885500"/>
                </a:lnTo>
                <a:lnTo>
                  <a:pt x="0" y="0"/>
                </a:lnTo>
                <a:close/>
              </a:path>
            </a:pathLst>
          </a:custGeom>
          <a:blipFill>
            <a:blip r:embed="rId26"/>
            <a:stretch>
              <a:fillRect l="0" t="0" r="0" b="0"/>
            </a:stretch>
          </a:blipFill>
        </p:spPr>
      </p:sp>
      <p:sp>
        <p:nvSpPr>
          <p:cNvPr name="Freeform 73" id="73"/>
          <p:cNvSpPr/>
          <p:nvPr/>
        </p:nvSpPr>
        <p:spPr>
          <a:xfrm flipH="false" flipV="false" rot="0">
            <a:off x="9692229" y="8731096"/>
            <a:ext cx="1030786" cy="1555904"/>
          </a:xfrm>
          <a:custGeom>
            <a:avLst/>
            <a:gdLst/>
            <a:ahLst/>
            <a:cxnLst/>
            <a:rect r="r" b="b" t="t" l="l"/>
            <a:pathLst>
              <a:path h="1555904" w="1030786">
                <a:moveTo>
                  <a:pt x="0" y="0"/>
                </a:moveTo>
                <a:lnTo>
                  <a:pt x="1030787" y="0"/>
                </a:lnTo>
                <a:lnTo>
                  <a:pt x="1030787" y="1555904"/>
                </a:lnTo>
                <a:lnTo>
                  <a:pt x="0" y="155590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74" id="7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5" id="75"/>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76" id="76"/>
          <p:cNvSpPr txBox="true"/>
          <p:nvPr/>
        </p:nvSpPr>
        <p:spPr>
          <a:xfrm rot="0">
            <a:off x="3871588" y="2061019"/>
            <a:ext cx="2653929" cy="1032821"/>
          </a:xfrm>
          <a:prstGeom prst="rect">
            <a:avLst/>
          </a:prstGeom>
        </p:spPr>
        <p:txBody>
          <a:bodyPr anchor="t" rtlCol="false" tIns="0" lIns="0" bIns="0" rIns="0">
            <a:spAutoFit/>
          </a:bodyPr>
          <a:lstStyle/>
          <a:p>
            <a:pPr algn="ctr" marL="0" indent="0" lvl="0">
              <a:lnSpc>
                <a:spcPts val="2626"/>
              </a:lnSpc>
              <a:spcBef>
                <a:spcPct val="0"/>
              </a:spcBef>
            </a:pPr>
            <a:r>
              <a:rPr lang="en-US" b="true" sz="1903" spc="186">
                <a:solidFill>
                  <a:srgbClr val="363371"/>
                </a:solidFill>
                <a:latin typeface="Arial Bold"/>
                <a:ea typeface="Arial Bold"/>
                <a:cs typeface="Arial Bold"/>
                <a:sym typeface="Arial Bold"/>
              </a:rPr>
              <a:t>Yuri Gagarin</a:t>
            </a:r>
            <a:r>
              <a:rPr lang="en-US" b="true" sz="1903" spc="186">
                <a:solidFill>
                  <a:srgbClr val="000000"/>
                </a:solidFill>
                <a:latin typeface="Arial Bold"/>
                <a:ea typeface="Arial Bold"/>
                <a:cs typeface="Arial Bold"/>
                <a:sym typeface="Arial Bold"/>
              </a:rPr>
              <a:t> </a:t>
            </a:r>
            <a:r>
              <a:rPr lang="en-US" sz="1903" spc="186">
                <a:solidFill>
                  <a:srgbClr val="000000"/>
                </a:solidFill>
                <a:latin typeface="Arial"/>
                <a:ea typeface="Arial"/>
                <a:cs typeface="Arial"/>
                <a:sym typeface="Arial"/>
              </a:rPr>
              <a:t>becomes </a:t>
            </a:r>
            <a:r>
              <a:rPr lang="en-US" b="true" sz="1903" spc="186">
                <a:solidFill>
                  <a:srgbClr val="363371"/>
                </a:solidFill>
                <a:latin typeface="Arial Bold"/>
                <a:ea typeface="Arial Bold"/>
                <a:cs typeface="Arial Bold"/>
                <a:sym typeface="Arial Bold"/>
              </a:rPr>
              <a:t>the first man into space</a:t>
            </a:r>
          </a:p>
        </p:txBody>
      </p:sp>
      <p:sp>
        <p:nvSpPr>
          <p:cNvPr name="TextBox 77" id="77"/>
          <p:cNvSpPr txBox="true"/>
          <p:nvPr/>
        </p:nvSpPr>
        <p:spPr>
          <a:xfrm rot="0">
            <a:off x="7775927" y="2055619"/>
            <a:ext cx="2653929" cy="1032821"/>
          </a:xfrm>
          <a:prstGeom prst="rect">
            <a:avLst/>
          </a:prstGeom>
        </p:spPr>
        <p:txBody>
          <a:bodyPr anchor="t" rtlCol="false" tIns="0" lIns="0" bIns="0" rIns="0">
            <a:spAutoFit/>
          </a:bodyPr>
          <a:lstStyle/>
          <a:p>
            <a:pPr algn="ctr" marL="0" indent="0" lvl="0">
              <a:lnSpc>
                <a:spcPts val="2626"/>
              </a:lnSpc>
              <a:spcBef>
                <a:spcPct val="0"/>
              </a:spcBef>
            </a:pPr>
            <a:r>
              <a:rPr lang="en-US" b="true" sz="1903" spc="186">
                <a:solidFill>
                  <a:srgbClr val="363371"/>
                </a:solidFill>
                <a:latin typeface="Arial Bold"/>
                <a:ea typeface="Arial Bold"/>
                <a:cs typeface="Arial Bold"/>
                <a:sym typeface="Arial Bold"/>
              </a:rPr>
              <a:t>John F Kennedy</a:t>
            </a:r>
            <a:r>
              <a:rPr lang="en-US" b="true" sz="1903" spc="186">
                <a:solidFill>
                  <a:srgbClr val="000000"/>
                </a:solidFill>
                <a:latin typeface="Arial Bold"/>
                <a:ea typeface="Arial Bold"/>
                <a:cs typeface="Arial Bold"/>
                <a:sym typeface="Arial Bold"/>
              </a:rPr>
              <a:t> </a:t>
            </a:r>
            <a:r>
              <a:rPr lang="en-US" sz="1903" spc="186">
                <a:solidFill>
                  <a:srgbClr val="000000"/>
                </a:solidFill>
                <a:latin typeface="Arial"/>
                <a:ea typeface="Arial"/>
                <a:cs typeface="Arial"/>
                <a:sym typeface="Arial"/>
              </a:rPr>
              <a:t>is </a:t>
            </a:r>
            <a:r>
              <a:rPr lang="en-US" b="true" sz="1903" spc="186">
                <a:solidFill>
                  <a:srgbClr val="363371"/>
                </a:solidFill>
                <a:latin typeface="Arial Bold"/>
                <a:ea typeface="Arial Bold"/>
                <a:cs typeface="Arial Bold"/>
                <a:sym typeface="Arial Bold"/>
              </a:rPr>
              <a:t>assassinated</a:t>
            </a:r>
            <a:r>
              <a:rPr lang="en-US" sz="1903" spc="186">
                <a:solidFill>
                  <a:srgbClr val="363371"/>
                </a:solidFill>
                <a:latin typeface="Arial"/>
                <a:ea typeface="Arial"/>
                <a:cs typeface="Arial"/>
                <a:sym typeface="Arial"/>
              </a:rPr>
              <a:t> </a:t>
            </a:r>
            <a:r>
              <a:rPr lang="en-US" sz="1903" spc="186">
                <a:solidFill>
                  <a:srgbClr val="000000"/>
                </a:solidFill>
                <a:latin typeface="Arial"/>
                <a:ea typeface="Arial"/>
                <a:cs typeface="Arial"/>
                <a:sym typeface="Arial"/>
              </a:rPr>
              <a:t>in</a:t>
            </a:r>
            <a:r>
              <a:rPr lang="en-US" b="true" sz="1903" spc="186">
                <a:solidFill>
                  <a:srgbClr val="000000"/>
                </a:solidFill>
                <a:latin typeface="Arial Bold"/>
                <a:ea typeface="Arial Bold"/>
                <a:cs typeface="Arial Bold"/>
                <a:sym typeface="Arial Bold"/>
              </a:rPr>
              <a:t> </a:t>
            </a:r>
            <a:r>
              <a:rPr lang="en-US" b="true" sz="1903" spc="186">
                <a:solidFill>
                  <a:srgbClr val="363371"/>
                </a:solidFill>
                <a:latin typeface="Arial Bold"/>
                <a:ea typeface="Arial Bold"/>
                <a:cs typeface="Arial Bold"/>
                <a:sym typeface="Arial Bold"/>
              </a:rPr>
              <a:t>Houston, Texas</a:t>
            </a:r>
            <a:r>
              <a:rPr lang="en-US" sz="1903" spc="186">
                <a:solidFill>
                  <a:srgbClr val="000000"/>
                </a:solidFill>
                <a:latin typeface="Arial"/>
                <a:ea typeface="Arial"/>
                <a:cs typeface="Arial"/>
                <a:sym typeface="Arial"/>
              </a:rPr>
              <a:t>.</a:t>
            </a:r>
          </a:p>
        </p:txBody>
      </p:sp>
      <p:sp>
        <p:nvSpPr>
          <p:cNvPr name="TextBox 78" id="78"/>
          <p:cNvSpPr txBox="true"/>
          <p:nvPr/>
        </p:nvSpPr>
        <p:spPr>
          <a:xfrm rot="0">
            <a:off x="11670742" y="1874004"/>
            <a:ext cx="2653929" cy="1366196"/>
          </a:xfrm>
          <a:prstGeom prst="rect">
            <a:avLst/>
          </a:prstGeom>
        </p:spPr>
        <p:txBody>
          <a:bodyPr anchor="t" rtlCol="false" tIns="0" lIns="0" bIns="0" rIns="0">
            <a:spAutoFit/>
          </a:bodyPr>
          <a:lstStyle/>
          <a:p>
            <a:pPr algn="ctr" marL="0" indent="0" lvl="0">
              <a:lnSpc>
                <a:spcPts val="2626"/>
              </a:lnSpc>
              <a:spcBef>
                <a:spcPct val="0"/>
              </a:spcBef>
            </a:pPr>
            <a:r>
              <a:rPr lang="en-US" b="true" sz="1903" spc="186">
                <a:solidFill>
                  <a:srgbClr val="363371"/>
                </a:solidFill>
                <a:latin typeface="Arial Bold"/>
                <a:ea typeface="Arial Bold"/>
                <a:cs typeface="Arial Bold"/>
                <a:sym typeface="Arial Bold"/>
              </a:rPr>
              <a:t>Martin Luther King Jr</a:t>
            </a:r>
            <a:r>
              <a:rPr lang="en-US" b="true" sz="1903" spc="186">
                <a:solidFill>
                  <a:srgbClr val="000000"/>
                </a:solidFill>
                <a:latin typeface="Arial Bold"/>
                <a:ea typeface="Arial Bold"/>
                <a:cs typeface="Arial Bold"/>
                <a:sym typeface="Arial Bold"/>
              </a:rPr>
              <a:t> </a:t>
            </a:r>
            <a:r>
              <a:rPr lang="en-US" sz="1903" spc="186">
                <a:solidFill>
                  <a:srgbClr val="000000"/>
                </a:solidFill>
                <a:latin typeface="Arial"/>
                <a:ea typeface="Arial"/>
                <a:cs typeface="Arial"/>
                <a:sym typeface="Arial"/>
              </a:rPr>
              <a:t>is </a:t>
            </a:r>
            <a:r>
              <a:rPr lang="en-US" b="true" sz="1903" spc="186">
                <a:solidFill>
                  <a:srgbClr val="363371"/>
                </a:solidFill>
                <a:latin typeface="Arial Bold"/>
                <a:ea typeface="Arial Bold"/>
                <a:cs typeface="Arial Bold"/>
                <a:sym typeface="Arial Bold"/>
              </a:rPr>
              <a:t>assassinated </a:t>
            </a:r>
            <a:r>
              <a:rPr lang="en-US" sz="1903" spc="186">
                <a:solidFill>
                  <a:srgbClr val="000000"/>
                </a:solidFill>
                <a:latin typeface="Arial"/>
                <a:ea typeface="Arial"/>
                <a:cs typeface="Arial"/>
                <a:sym typeface="Arial"/>
              </a:rPr>
              <a:t>in </a:t>
            </a:r>
            <a:r>
              <a:rPr lang="en-US" b="true" sz="1903" spc="186">
                <a:solidFill>
                  <a:srgbClr val="363371"/>
                </a:solidFill>
                <a:latin typeface="Arial Bold"/>
                <a:ea typeface="Arial Bold"/>
                <a:cs typeface="Arial Bold"/>
                <a:sym typeface="Arial Bold"/>
              </a:rPr>
              <a:t>Memphis</a:t>
            </a:r>
            <a:r>
              <a:rPr lang="en-US" sz="1903" spc="186">
                <a:solidFill>
                  <a:srgbClr val="363371"/>
                </a:solidFill>
                <a:latin typeface="Arial"/>
                <a:ea typeface="Arial"/>
                <a:cs typeface="Arial"/>
                <a:sym typeface="Arial"/>
              </a:rPr>
              <a:t>, </a:t>
            </a:r>
            <a:r>
              <a:rPr lang="en-US" b="true" sz="1903" spc="186">
                <a:solidFill>
                  <a:srgbClr val="363371"/>
                </a:solidFill>
                <a:latin typeface="Arial Bold"/>
                <a:ea typeface="Arial Bold"/>
                <a:cs typeface="Arial Bold"/>
                <a:sym typeface="Arial Bold"/>
              </a:rPr>
              <a:t>Tennessee</a:t>
            </a:r>
            <a:r>
              <a:rPr lang="en-US" b="true" sz="1903" spc="186">
                <a:solidFill>
                  <a:srgbClr val="0F6FC6"/>
                </a:solidFill>
                <a:latin typeface="Arial Bold"/>
                <a:ea typeface="Arial Bold"/>
                <a:cs typeface="Arial Bold"/>
                <a:sym typeface="Arial Bold"/>
              </a:rPr>
              <a:t> </a:t>
            </a:r>
          </a:p>
        </p:txBody>
      </p:sp>
      <p:sp>
        <p:nvSpPr>
          <p:cNvPr name="TextBox 79" id="79"/>
          <p:cNvSpPr txBox="true"/>
          <p:nvPr/>
        </p:nvSpPr>
        <p:spPr>
          <a:xfrm rot="0">
            <a:off x="1921650" y="7508934"/>
            <a:ext cx="2653929" cy="1032821"/>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000000"/>
                </a:solidFill>
                <a:latin typeface="Arial"/>
                <a:ea typeface="Arial"/>
                <a:cs typeface="Arial"/>
                <a:sym typeface="Arial"/>
              </a:rPr>
              <a:t>Most African countries gain their independence.</a:t>
            </a:r>
          </a:p>
        </p:txBody>
      </p:sp>
      <p:sp>
        <p:nvSpPr>
          <p:cNvPr name="TextBox 80" id="80"/>
          <p:cNvSpPr txBox="true"/>
          <p:nvPr/>
        </p:nvSpPr>
        <p:spPr>
          <a:xfrm rot="0">
            <a:off x="5654540" y="7342246"/>
            <a:ext cx="2653929" cy="1366196"/>
          </a:xfrm>
          <a:prstGeom prst="rect">
            <a:avLst/>
          </a:prstGeom>
        </p:spPr>
        <p:txBody>
          <a:bodyPr anchor="t" rtlCol="false" tIns="0" lIns="0" bIns="0" rIns="0">
            <a:spAutoFit/>
          </a:bodyPr>
          <a:lstStyle/>
          <a:p>
            <a:pPr algn="ctr" marL="0" indent="0" lvl="0">
              <a:lnSpc>
                <a:spcPts val="2626"/>
              </a:lnSpc>
              <a:spcBef>
                <a:spcPct val="0"/>
              </a:spcBef>
            </a:pPr>
            <a:r>
              <a:rPr lang="en-US" b="true" sz="1903" spc="186">
                <a:solidFill>
                  <a:srgbClr val="363371"/>
                </a:solidFill>
                <a:latin typeface="Arial Bold"/>
                <a:ea typeface="Arial Bold"/>
                <a:cs typeface="Arial Bold"/>
                <a:sym typeface="Arial Bold"/>
              </a:rPr>
              <a:t>Martin Luther King Jr</a:t>
            </a:r>
            <a:r>
              <a:rPr lang="en-US" b="true" sz="1903" spc="186">
                <a:solidFill>
                  <a:srgbClr val="000000"/>
                </a:solidFill>
                <a:latin typeface="Arial Bold"/>
                <a:ea typeface="Arial Bold"/>
                <a:cs typeface="Arial Bold"/>
                <a:sym typeface="Arial Bold"/>
              </a:rPr>
              <a:t> </a:t>
            </a:r>
            <a:r>
              <a:rPr lang="en-US" sz="1903" spc="186">
                <a:solidFill>
                  <a:srgbClr val="000000"/>
                </a:solidFill>
                <a:latin typeface="Arial"/>
                <a:ea typeface="Arial"/>
                <a:cs typeface="Arial"/>
                <a:sym typeface="Arial"/>
              </a:rPr>
              <a:t>gives his famous '</a:t>
            </a:r>
            <a:r>
              <a:rPr lang="en-US" b="true" sz="1903" spc="186">
                <a:solidFill>
                  <a:srgbClr val="363371"/>
                </a:solidFill>
                <a:latin typeface="Arial Bold"/>
                <a:ea typeface="Arial Bold"/>
                <a:cs typeface="Arial Bold"/>
                <a:sym typeface="Arial Bold"/>
              </a:rPr>
              <a:t>I Have a Dream</a:t>
            </a:r>
            <a:r>
              <a:rPr lang="en-US" sz="1903" spc="186">
                <a:solidFill>
                  <a:srgbClr val="000000"/>
                </a:solidFill>
                <a:latin typeface="Arial"/>
                <a:ea typeface="Arial"/>
                <a:cs typeface="Arial"/>
                <a:sym typeface="Arial"/>
              </a:rPr>
              <a:t>' speech.</a:t>
            </a:r>
          </a:p>
        </p:txBody>
      </p:sp>
      <p:sp>
        <p:nvSpPr>
          <p:cNvPr name="TextBox 81" id="81"/>
          <p:cNvSpPr txBox="true"/>
          <p:nvPr/>
        </p:nvSpPr>
        <p:spPr>
          <a:xfrm rot="0">
            <a:off x="9790278" y="7315371"/>
            <a:ext cx="2653929" cy="1366196"/>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000000"/>
                </a:solidFill>
                <a:latin typeface="Arial"/>
                <a:ea typeface="Arial"/>
                <a:cs typeface="Arial"/>
                <a:sym typeface="Arial"/>
              </a:rPr>
              <a:t>The </a:t>
            </a:r>
            <a:r>
              <a:rPr lang="en-US" b="true" sz="1903" spc="186">
                <a:solidFill>
                  <a:srgbClr val="363371"/>
                </a:solidFill>
                <a:latin typeface="Arial Bold"/>
                <a:ea typeface="Arial Bold"/>
                <a:cs typeface="Arial Bold"/>
                <a:sym typeface="Arial Bold"/>
              </a:rPr>
              <a:t>first heart transplant</a:t>
            </a:r>
            <a:r>
              <a:rPr lang="en-US" b="true" sz="1903" spc="186">
                <a:solidFill>
                  <a:srgbClr val="000000"/>
                </a:solidFill>
                <a:latin typeface="Arial Bold"/>
                <a:ea typeface="Arial Bold"/>
                <a:cs typeface="Arial Bold"/>
                <a:sym typeface="Arial Bold"/>
              </a:rPr>
              <a:t> </a:t>
            </a:r>
            <a:r>
              <a:rPr lang="en-US" sz="1903" spc="186">
                <a:solidFill>
                  <a:srgbClr val="000000"/>
                </a:solidFill>
                <a:latin typeface="Arial"/>
                <a:ea typeface="Arial"/>
                <a:cs typeface="Arial"/>
                <a:sym typeface="Arial"/>
              </a:rPr>
              <a:t>takes place in </a:t>
            </a:r>
            <a:r>
              <a:rPr lang="en-US" b="true" sz="1903" spc="186">
                <a:solidFill>
                  <a:srgbClr val="363371"/>
                </a:solidFill>
                <a:latin typeface="Arial Bold"/>
                <a:ea typeface="Arial Bold"/>
                <a:cs typeface="Arial Bold"/>
                <a:sym typeface="Arial Bold"/>
              </a:rPr>
              <a:t>South Africa</a:t>
            </a:r>
            <a:r>
              <a:rPr lang="en-US" sz="1903" spc="186">
                <a:solidFill>
                  <a:srgbClr val="000000"/>
                </a:solidFill>
                <a:latin typeface="Arial"/>
                <a:ea typeface="Arial"/>
                <a:cs typeface="Arial"/>
                <a:sym typeface="Arial"/>
              </a:rPr>
              <a:t>.</a:t>
            </a:r>
          </a:p>
        </p:txBody>
      </p:sp>
      <p:sp>
        <p:nvSpPr>
          <p:cNvPr name="TextBox 82" id="82"/>
          <p:cNvSpPr txBox="true"/>
          <p:nvPr/>
        </p:nvSpPr>
        <p:spPr>
          <a:xfrm rot="0">
            <a:off x="13646993" y="7340136"/>
            <a:ext cx="2653929" cy="1366196"/>
          </a:xfrm>
          <a:prstGeom prst="rect">
            <a:avLst/>
          </a:prstGeom>
        </p:spPr>
        <p:txBody>
          <a:bodyPr anchor="t" rtlCol="false" tIns="0" lIns="0" bIns="0" rIns="0">
            <a:spAutoFit/>
          </a:bodyPr>
          <a:lstStyle/>
          <a:p>
            <a:pPr algn="ctr" marL="0" indent="0" lvl="0">
              <a:lnSpc>
                <a:spcPts val="2626"/>
              </a:lnSpc>
              <a:spcBef>
                <a:spcPct val="0"/>
              </a:spcBef>
            </a:pPr>
            <a:r>
              <a:rPr lang="en-US" b="true" sz="1903" spc="186">
                <a:solidFill>
                  <a:srgbClr val="363371"/>
                </a:solidFill>
                <a:latin typeface="Arial Bold"/>
                <a:ea typeface="Arial Bold"/>
                <a:cs typeface="Arial Bold"/>
                <a:sym typeface="Arial Bold"/>
              </a:rPr>
              <a:t>Neil Armstrong </a:t>
            </a:r>
            <a:r>
              <a:rPr lang="en-US" sz="1903" spc="186">
                <a:solidFill>
                  <a:srgbClr val="000000"/>
                </a:solidFill>
                <a:latin typeface="Arial"/>
                <a:ea typeface="Arial"/>
                <a:cs typeface="Arial"/>
                <a:sym typeface="Arial"/>
              </a:rPr>
              <a:t>becomes the</a:t>
            </a:r>
            <a:r>
              <a:rPr lang="en-US" sz="1903" spc="186">
                <a:solidFill>
                  <a:srgbClr val="363371"/>
                </a:solidFill>
                <a:latin typeface="Arial"/>
                <a:ea typeface="Arial"/>
                <a:cs typeface="Arial"/>
                <a:sym typeface="Arial"/>
              </a:rPr>
              <a:t> </a:t>
            </a:r>
            <a:r>
              <a:rPr lang="en-US" b="true" sz="1903" spc="186">
                <a:solidFill>
                  <a:srgbClr val="363371"/>
                </a:solidFill>
                <a:latin typeface="Arial Bold"/>
                <a:ea typeface="Arial Bold"/>
                <a:cs typeface="Arial Bold"/>
                <a:sym typeface="Arial Bold"/>
              </a:rPr>
              <a:t>first man to walk on the moon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1960s was a decade of profound change in the world. As we have seen in other chapters, it was a decade of r</a:t>
            </a:r>
            <a:r>
              <a:rPr lang="en-US" sz="3000">
                <a:solidFill>
                  <a:srgbClr val="000000"/>
                </a:solidFill>
                <a:latin typeface="Arial"/>
                <a:ea typeface="Arial"/>
                <a:cs typeface="Arial"/>
                <a:sym typeface="Arial"/>
              </a:rPr>
              <a:t>ising tensions between the Superpowers almost plunged the world in World War II. Europe moved closer together with the foundations of the modern-day European Union. The transformation of the Republic of Ireland while violence was breaking out in Northern Ireland. We walked on the moon. People around the world took to the streets to demand their equal rights. Youth culture was born.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8877"/>
            <a:ext cx="18288000" cy="1024890"/>
          </a:xfrm>
          <a:prstGeom prst="rect">
            <a:avLst/>
          </a:prstGeom>
        </p:spPr>
        <p:txBody>
          <a:bodyPr anchor="t" rtlCol="false" tIns="0" lIns="0" bIns="0" rIns="0">
            <a:spAutoFit/>
          </a:bodyPr>
          <a:lstStyle/>
          <a:p>
            <a:pPr algn="ctr">
              <a:lnSpc>
                <a:spcPts val="7559"/>
              </a:lnSpc>
            </a:pPr>
            <a:r>
              <a:rPr lang="en-US" b="true" sz="5400">
                <a:solidFill>
                  <a:srgbClr val="363371"/>
                </a:solidFill>
                <a:latin typeface="Arial Bold"/>
                <a:ea typeface="Arial Bold"/>
                <a:cs typeface="Arial Bold"/>
                <a:sym typeface="Arial Bold"/>
              </a:rPr>
              <a:t>28.2.1: TECHNOLOGICAL CHANGE - THE SPACE RACE</a:t>
            </a:r>
          </a:p>
        </p:txBody>
      </p:sp>
      <p:sp>
        <p:nvSpPr>
          <p:cNvPr name="TextBox 4" id="4"/>
          <p:cNvSpPr txBox="true"/>
          <p:nvPr/>
        </p:nvSpPr>
        <p:spPr>
          <a:xfrm rot="0">
            <a:off x="351801" y="3920678"/>
            <a:ext cx="17584398" cy="815975"/>
          </a:xfrm>
          <a:prstGeom prst="rect">
            <a:avLst/>
          </a:prstGeom>
        </p:spPr>
        <p:txBody>
          <a:bodyPr anchor="t" rtlCol="false" tIns="0" lIns="0" bIns="0" rIns="0">
            <a:spAutoFit/>
          </a:bodyPr>
          <a:lstStyle/>
          <a:p>
            <a:pPr algn="ctr">
              <a:lnSpc>
                <a:spcPts val="6325"/>
              </a:lnSpc>
            </a:pPr>
            <a:r>
              <a:rPr lang="en-US" sz="5500" spc="1237">
                <a:solidFill>
                  <a:srgbClr val="FFFFFF"/>
                </a:solidFill>
                <a:latin typeface="Daydream"/>
                <a:ea typeface="Daydream"/>
                <a:cs typeface="Daydream"/>
                <a:sym typeface="Daydream"/>
              </a:rPr>
              <a:t>28.2.1: technological change - the space race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Both </a:t>
            </a:r>
            <a:r>
              <a:rPr lang="en-US" sz="3000" b="true">
                <a:solidFill>
                  <a:srgbClr val="000000"/>
                </a:solidFill>
                <a:latin typeface="Arial Bold"/>
                <a:ea typeface="Arial Bold"/>
                <a:cs typeface="Arial Bold"/>
                <a:sym typeface="Arial Bold"/>
              </a:rPr>
              <a:t>superpowers </a:t>
            </a:r>
            <a:r>
              <a:rPr lang="en-US" sz="3000">
                <a:solidFill>
                  <a:srgbClr val="000000"/>
                </a:solidFill>
                <a:latin typeface="Arial"/>
                <a:ea typeface="Arial"/>
                <a:cs typeface="Arial"/>
                <a:sym typeface="Arial"/>
              </a:rPr>
              <a:t>spent huge sums of money on scientific research, hoping to develop new weapons to ensure their side won any war between them; the US, for example, were spending $344 billion (€303 billion) on defence by 1960. As we saw during our study of the Cold War, this arms race led to the development of more powerful nuclear weapons as well as more deadly aircraft, tanks and naval vessels. </a:t>
            </a:r>
            <a:r>
              <a:rPr lang="en-US" sz="3000">
                <a:solidFill>
                  <a:srgbClr val="000000"/>
                </a:solidFill>
                <a:latin typeface="Arial"/>
                <a:ea typeface="Arial"/>
                <a:cs typeface="Arial"/>
                <a:sym typeface="Arial"/>
              </a:rPr>
              <a:t>Some reasons why both superpowers spent heavily on ‘the space race’ were:</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Rockets</a:t>
            </a:r>
            <a:r>
              <a:rPr lang="en-US" sz="3000">
                <a:solidFill>
                  <a:srgbClr val="000000"/>
                </a:solidFill>
                <a:latin typeface="Arial"/>
                <a:ea typeface="Arial"/>
                <a:cs typeface="Arial"/>
                <a:sym typeface="Arial"/>
              </a:rPr>
              <a:t>: the rockets designed to carry satellites and then men into space could be used to carry nuclear bombs to attack the other side.</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Rivalry</a:t>
            </a:r>
            <a:r>
              <a:rPr lang="en-US" sz="3000">
                <a:solidFill>
                  <a:srgbClr val="000000"/>
                </a:solidFill>
                <a:latin typeface="Arial"/>
                <a:ea typeface="Arial"/>
                <a:cs typeface="Arial"/>
                <a:sym typeface="Arial"/>
              </a:rPr>
              <a:t>: by being the first superpower to achieve great feats in technology, they would ‘prove’ the superiority of their system over their opponent’s; space travel was the most spectacular example of this.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Technology</a:t>
            </a:r>
            <a:r>
              <a:rPr lang="en-US" sz="3000">
                <a:solidFill>
                  <a:srgbClr val="000000"/>
                </a:solidFill>
                <a:latin typeface="Arial"/>
                <a:ea typeface="Arial"/>
                <a:cs typeface="Arial"/>
                <a:sym typeface="Arial"/>
              </a:rPr>
              <a:t>: new technology developed during the space race (such as computers) could be used in other areas of both military and civilian life.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first satellites</a:t>
            </a:r>
          </a:p>
        </p:txBody>
      </p:sp>
      <p:sp>
        <p:nvSpPr>
          <p:cNvPr name="TextBox 7" id="7"/>
          <p:cNvSpPr txBox="true"/>
          <p:nvPr/>
        </p:nvSpPr>
        <p:spPr>
          <a:xfrm rot="0">
            <a:off x="1028700" y="2120899"/>
            <a:ext cx="9065470"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Soviets achieved considerable early success. They launched the world’s first satellite, </a:t>
            </a:r>
            <a:r>
              <a:rPr lang="en-US" sz="3000" i="true" b="true">
                <a:solidFill>
                  <a:srgbClr val="000000"/>
                </a:solidFill>
                <a:latin typeface="Arial Bold Italics"/>
                <a:ea typeface="Arial Bold Italics"/>
                <a:cs typeface="Arial Bold Italics"/>
                <a:sym typeface="Arial Bold Italics"/>
              </a:rPr>
              <a:t>Sputnik</a:t>
            </a:r>
            <a:r>
              <a:rPr lang="en-US" sz="3000">
                <a:solidFill>
                  <a:srgbClr val="000000"/>
                </a:solidFill>
                <a:latin typeface="Arial"/>
                <a:ea typeface="Arial"/>
                <a:cs typeface="Arial"/>
                <a:sym typeface="Arial"/>
              </a:rPr>
              <a:t>, on 4th October 1957. It was able to transmit a faint radio signal back to Earth. Their success came as a huge surprise, especially in the US. The US became concerned that the Soviets had moved ahead, and that there was now a ‘missile gap’ between them, especially when the first US satellite, </a:t>
            </a:r>
            <a:r>
              <a:rPr lang="en-US" sz="3000" b="true">
                <a:solidFill>
                  <a:srgbClr val="000000"/>
                </a:solidFill>
                <a:latin typeface="Arial Bold"/>
                <a:ea typeface="Arial Bold"/>
                <a:cs typeface="Arial Bold"/>
                <a:sym typeface="Arial Bold"/>
              </a:rPr>
              <a:t>the</a:t>
            </a:r>
            <a:r>
              <a:rPr lang="en-US" sz="3000" i="true" b="true">
                <a:solidFill>
                  <a:srgbClr val="000000"/>
                </a:solidFill>
                <a:latin typeface="Arial Bold Italics"/>
                <a:ea typeface="Arial Bold Italics"/>
                <a:cs typeface="Arial Bold Italics"/>
                <a:sym typeface="Arial Bold Italics"/>
              </a:rPr>
              <a:t> Vanguard</a:t>
            </a:r>
            <a:r>
              <a:rPr lang="en-US" sz="3000">
                <a:solidFill>
                  <a:srgbClr val="000000"/>
                </a:solidFill>
                <a:latin typeface="Arial"/>
                <a:ea typeface="Arial"/>
                <a:cs typeface="Arial"/>
                <a:sym typeface="Arial"/>
              </a:rPr>
              <a:t>, exploded on the launchpad in December 1957. The US eventually launched the </a:t>
            </a:r>
            <a:r>
              <a:rPr lang="en-US" sz="3000" i="true" b="true">
                <a:solidFill>
                  <a:srgbClr val="000000"/>
                </a:solidFill>
                <a:latin typeface="Arial Bold Italics"/>
                <a:ea typeface="Arial Bold Italics"/>
                <a:cs typeface="Arial Bold Italics"/>
                <a:sym typeface="Arial Bold Italics"/>
              </a:rPr>
              <a:t>Explorer</a:t>
            </a:r>
            <a:r>
              <a:rPr lang="en-US" sz="3000">
                <a:solidFill>
                  <a:srgbClr val="000000"/>
                </a:solidFill>
                <a:latin typeface="Arial"/>
                <a:ea typeface="Arial"/>
                <a:cs typeface="Arial"/>
                <a:sym typeface="Arial"/>
              </a:rPr>
              <a:t> satellite on 1st February 1958.</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10112002" y="2244724"/>
            <a:ext cx="6827258" cy="6357932"/>
          </a:xfrm>
          <a:custGeom>
            <a:avLst/>
            <a:gdLst/>
            <a:ahLst/>
            <a:cxnLst/>
            <a:rect r="r" b="b" t="t" l="l"/>
            <a:pathLst>
              <a:path h="6357932" w="6827258">
                <a:moveTo>
                  <a:pt x="0" y="0"/>
                </a:moveTo>
                <a:lnTo>
                  <a:pt x="6827258" y="0"/>
                </a:lnTo>
                <a:lnTo>
                  <a:pt x="6827258" y="6357933"/>
                </a:lnTo>
                <a:lnTo>
                  <a:pt x="0" y="6357933"/>
                </a:lnTo>
                <a:lnTo>
                  <a:pt x="0" y="0"/>
                </a:lnTo>
                <a:close/>
              </a:path>
            </a:pathLst>
          </a:custGeom>
          <a:blipFill>
            <a:blip r:embed="rId2"/>
            <a:stretch>
              <a:fillRect l="-5159" t="-4720" r="-4565" b="-3086"/>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first people in space</a:t>
            </a:r>
          </a:p>
        </p:txBody>
      </p:sp>
      <p:sp>
        <p:nvSpPr>
          <p:cNvPr name="TextBox 7" id="7"/>
          <p:cNvSpPr txBox="true"/>
          <p:nvPr/>
        </p:nvSpPr>
        <p:spPr>
          <a:xfrm rot="0">
            <a:off x="1028700" y="2139949"/>
            <a:ext cx="1024628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superpowers now competed to see who could get the first man into space. </a:t>
            </a:r>
            <a:r>
              <a:rPr lang="en-US" sz="2500">
                <a:solidFill>
                  <a:srgbClr val="000000"/>
                </a:solidFill>
                <a:latin typeface="Arial"/>
                <a:ea typeface="Arial"/>
                <a:cs typeface="Arial"/>
                <a:sym typeface="Arial"/>
              </a:rPr>
              <a:t>On 12th April 1961, </a:t>
            </a:r>
            <a:r>
              <a:rPr lang="en-US" sz="2500" b="true">
                <a:solidFill>
                  <a:srgbClr val="000000"/>
                </a:solidFill>
                <a:latin typeface="Arial Bold"/>
                <a:ea typeface="Arial Bold"/>
                <a:cs typeface="Arial Bold"/>
                <a:sym typeface="Arial Bold"/>
              </a:rPr>
              <a:t>Yuri Gagarin </a:t>
            </a:r>
            <a:r>
              <a:rPr lang="en-US" sz="2500">
                <a:solidFill>
                  <a:srgbClr val="000000"/>
                </a:solidFill>
                <a:latin typeface="Arial"/>
                <a:ea typeface="Arial"/>
                <a:cs typeface="Arial"/>
                <a:sym typeface="Arial"/>
              </a:rPr>
              <a:t>orbited Earth and landed safely on his return. This was seen as a huge success for the Soviets; Gagarin toured the world which the Soviets used as a prominent propaganda piece. The Soviets scored another success when </a:t>
            </a:r>
            <a:r>
              <a:rPr lang="en-US" sz="2500" b="true">
                <a:solidFill>
                  <a:srgbClr val="000000"/>
                </a:solidFill>
                <a:latin typeface="Arial Bold"/>
                <a:ea typeface="Arial Bold"/>
                <a:cs typeface="Arial Bold"/>
                <a:sym typeface="Arial Bold"/>
              </a:rPr>
              <a:t>Valentina Tereshkova </a:t>
            </a:r>
            <a:r>
              <a:rPr lang="en-US" sz="2500">
                <a:solidFill>
                  <a:srgbClr val="000000"/>
                </a:solidFill>
                <a:latin typeface="Arial"/>
                <a:ea typeface="Arial"/>
                <a:cs typeface="Arial"/>
                <a:sym typeface="Arial"/>
              </a:rPr>
              <a:t>became the first woman in space in June 1963. The US finally managed to send a man into orbit in February 1962 when John Glenn piloted the </a:t>
            </a:r>
            <a:r>
              <a:rPr lang="en-US" sz="2500" i="true" b="true">
                <a:solidFill>
                  <a:srgbClr val="000000"/>
                </a:solidFill>
                <a:latin typeface="Arial Bold Italics"/>
                <a:ea typeface="Arial Bold Italics"/>
                <a:cs typeface="Arial Bold Italics"/>
                <a:sym typeface="Arial Bold Italics"/>
              </a:rPr>
              <a:t>Friendship 7</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As the US had been beaten in the early goals of the space race, US President </a:t>
            </a:r>
            <a:r>
              <a:rPr lang="en-US" sz="2500" b="true">
                <a:solidFill>
                  <a:srgbClr val="000000"/>
                </a:solidFill>
                <a:latin typeface="Arial Bold"/>
                <a:ea typeface="Arial Bold"/>
                <a:cs typeface="Arial Bold"/>
                <a:sym typeface="Arial Bold"/>
              </a:rPr>
              <a:t>John F. Kennedy </a:t>
            </a:r>
            <a:r>
              <a:rPr lang="en-US" sz="2500">
                <a:solidFill>
                  <a:srgbClr val="000000"/>
                </a:solidFill>
                <a:latin typeface="Arial"/>
                <a:ea typeface="Arial"/>
                <a:cs typeface="Arial"/>
                <a:sym typeface="Arial"/>
              </a:rPr>
              <a:t>was determined that they should succeed at the final, </a:t>
            </a:r>
            <a:r>
              <a:rPr lang="en-US" sz="2500" i="true">
                <a:solidFill>
                  <a:srgbClr val="000000"/>
                </a:solidFill>
                <a:latin typeface="Arial Italics"/>
                <a:ea typeface="Arial Italics"/>
                <a:cs typeface="Arial Italics"/>
                <a:sym typeface="Arial Italics"/>
              </a:rPr>
              <a:t>hardest</a:t>
            </a:r>
            <a:r>
              <a:rPr lang="en-US" sz="2500">
                <a:solidFill>
                  <a:srgbClr val="000000"/>
                </a:solidFill>
                <a:latin typeface="Arial"/>
                <a:ea typeface="Arial"/>
                <a:cs typeface="Arial"/>
                <a:sym typeface="Arial"/>
              </a:rPr>
              <a:t>, goal: landing a man on the moon. JFK was so annoyed about the Soviet’s success that he banned Gagarin from visiting the US. In May 1961, Kennedy told the US Congress that their aim should be ‘before this decade is out, of landing a man on the moon and returning him safely to the Earth’. </a:t>
            </a:r>
          </a:p>
        </p:txBody>
      </p:sp>
      <p:sp>
        <p:nvSpPr>
          <p:cNvPr name="Freeform 8" id="8"/>
          <p:cNvSpPr/>
          <p:nvPr/>
        </p:nvSpPr>
        <p:spPr>
          <a:xfrm flipH="false" flipV="false" rot="0">
            <a:off x="13949469" y="2244724"/>
            <a:ext cx="2989791" cy="3479564"/>
          </a:xfrm>
          <a:custGeom>
            <a:avLst/>
            <a:gdLst/>
            <a:ahLst/>
            <a:cxnLst/>
            <a:rect r="r" b="b" t="t" l="l"/>
            <a:pathLst>
              <a:path h="3479564" w="2989791">
                <a:moveTo>
                  <a:pt x="0" y="0"/>
                </a:moveTo>
                <a:lnTo>
                  <a:pt x="2989791" y="0"/>
                </a:lnTo>
                <a:lnTo>
                  <a:pt x="2989791" y="3479564"/>
                </a:lnTo>
                <a:lnTo>
                  <a:pt x="0" y="3479564"/>
                </a:lnTo>
                <a:lnTo>
                  <a:pt x="0" y="0"/>
                </a:lnTo>
                <a:close/>
              </a:path>
            </a:pathLst>
          </a:custGeom>
          <a:blipFill>
            <a:blip r:embed="rId2"/>
            <a:stretch>
              <a:fillRect l="-4051" t="-2531" r="-2578" b="-2848"/>
            </a:stretch>
          </a:blipFill>
        </p:spPr>
      </p:sp>
      <p:sp>
        <p:nvSpPr>
          <p:cNvPr name="Freeform 9" id="9"/>
          <p:cNvSpPr/>
          <p:nvPr/>
        </p:nvSpPr>
        <p:spPr>
          <a:xfrm flipH="false" flipV="false" rot="0">
            <a:off x="11274980" y="5657647"/>
            <a:ext cx="2674489" cy="4067664"/>
          </a:xfrm>
          <a:custGeom>
            <a:avLst/>
            <a:gdLst/>
            <a:ahLst/>
            <a:cxnLst/>
            <a:rect r="r" b="b" t="t" l="l"/>
            <a:pathLst>
              <a:path h="4067664" w="2674489">
                <a:moveTo>
                  <a:pt x="0" y="0"/>
                </a:moveTo>
                <a:lnTo>
                  <a:pt x="2674489" y="0"/>
                </a:lnTo>
                <a:lnTo>
                  <a:pt x="2674489" y="4067664"/>
                </a:lnTo>
                <a:lnTo>
                  <a:pt x="0" y="4067664"/>
                </a:lnTo>
                <a:lnTo>
                  <a:pt x="0" y="0"/>
                </a:lnTo>
                <a:close/>
              </a:path>
            </a:pathLst>
          </a:custGeom>
          <a:blipFill>
            <a:blip r:embed="rId3"/>
            <a:stretch>
              <a:fillRect l="0" t="0" r="0" b="0"/>
            </a:stretch>
          </a:blipFill>
        </p:spPr>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Katherine Johnson was born Creola Katherine Coleman in West Virginia, USA. She had an extraordinary aptitude for mathemathics, draduating from high school aged 14 and college aged 18. As an African-American woman, however, she faced both racist and sexist discrimination. Having graduated as one of the first three black students to attend West Virginia University, she went to work in the all-black West Area Computing unit at NASA. In 1958, she became part of the Space Task Group. By 1962, she had become so trusted by the astronauts that John Glenn asked for her specifically to check computer calculations for his flight on the </a:t>
            </a:r>
            <a:r>
              <a:rPr lang="en-US" sz="2500" i="true">
                <a:solidFill>
                  <a:srgbClr val="000000"/>
                </a:solidFill>
                <a:latin typeface="Arial Italics"/>
                <a:ea typeface="Arial Italics"/>
                <a:cs typeface="Arial Italics"/>
                <a:sym typeface="Arial Italics"/>
              </a:rPr>
              <a:t>Friendship 7</a:t>
            </a:r>
            <a:r>
              <a:rPr lang="en-US" sz="2500">
                <a:solidFill>
                  <a:srgbClr val="000000"/>
                </a:solidFill>
                <a:latin typeface="Arial"/>
                <a:ea typeface="Arial"/>
                <a:cs typeface="Arial"/>
                <a:sym typeface="Arial"/>
              </a:rPr>
              <a:t>, the USA's first manned orbit. In 1969, she helped to chart the course for the </a:t>
            </a:r>
            <a:r>
              <a:rPr lang="en-US" sz="2500" i="true">
                <a:solidFill>
                  <a:srgbClr val="000000"/>
                </a:solidFill>
                <a:latin typeface="Arial Italics"/>
                <a:ea typeface="Arial Italics"/>
                <a:cs typeface="Arial Italics"/>
                <a:sym typeface="Arial Italics"/>
              </a:rPr>
              <a:t>Apollo 11</a:t>
            </a:r>
            <a:r>
              <a:rPr lang="en-US" sz="2500">
                <a:solidFill>
                  <a:srgbClr val="000000"/>
                </a:solidFill>
                <a:latin typeface="Arial"/>
                <a:ea typeface="Arial"/>
                <a:cs typeface="Arial"/>
                <a:sym typeface="Arial"/>
              </a:rPr>
              <a:t> flight to the Moon. Johnson was awarded many accolades during her life, including the Presidential Medal of Freedom in 2015 by President Obama. She died in 2020 at the age of 101 and her story is told in the 2016 film, </a:t>
            </a:r>
            <a:r>
              <a:rPr lang="en-US" sz="2500" i="true">
                <a:solidFill>
                  <a:srgbClr val="000000"/>
                </a:solidFill>
                <a:latin typeface="Arial Italics"/>
                <a:ea typeface="Arial Italics"/>
                <a:cs typeface="Arial Italics"/>
                <a:sym typeface="Arial Italics"/>
              </a:rPr>
              <a:t>Hidden Figures</a:t>
            </a:r>
            <a:r>
              <a:rPr lang="en-US" sz="2500">
                <a:solidFill>
                  <a:srgbClr val="000000"/>
                </a:solidFill>
                <a:latin typeface="Arial"/>
                <a:ea typeface="Arial"/>
                <a:cs typeface="Arial"/>
                <a:sym typeface="Arial"/>
              </a:rPr>
              <a:t>. </a:t>
            </a:r>
          </a:p>
        </p:txBody>
      </p:sp>
      <p:sp>
        <p:nvSpPr>
          <p:cNvPr name="Freeform 7" id="7"/>
          <p:cNvSpPr/>
          <p:nvPr/>
        </p:nvSpPr>
        <p:spPr>
          <a:xfrm flipH="false" flipV="false" rot="0">
            <a:off x="1028700" y="2089146"/>
            <a:ext cx="4288304" cy="6472658"/>
          </a:xfrm>
          <a:custGeom>
            <a:avLst/>
            <a:gdLst/>
            <a:ahLst/>
            <a:cxnLst/>
            <a:rect r="r" b="b" t="t" l="l"/>
            <a:pathLst>
              <a:path h="6472658" w="4288304">
                <a:moveTo>
                  <a:pt x="0" y="0"/>
                </a:moveTo>
                <a:lnTo>
                  <a:pt x="4288304" y="0"/>
                </a:lnTo>
                <a:lnTo>
                  <a:pt x="4288304" y="6472658"/>
                </a:lnTo>
                <a:lnTo>
                  <a:pt x="0" y="6472658"/>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Katherine Johnson, 1918-2020</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Moon Landings</a:t>
            </a:r>
          </a:p>
        </p:txBody>
      </p:sp>
      <p:sp>
        <p:nvSpPr>
          <p:cNvPr name="TextBox 7" id="7"/>
          <p:cNvSpPr txBox="true"/>
          <p:nvPr/>
        </p:nvSpPr>
        <p:spPr>
          <a:xfrm rot="0">
            <a:off x="1028700" y="2139949"/>
            <a:ext cx="942571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response to Kennedy’s challenge, the </a:t>
            </a:r>
            <a:r>
              <a:rPr lang="en-US" sz="2500" b="true">
                <a:solidFill>
                  <a:srgbClr val="000000"/>
                </a:solidFill>
                <a:latin typeface="Arial Bold"/>
                <a:ea typeface="Arial Bold"/>
                <a:cs typeface="Arial Bold"/>
                <a:sym typeface="Arial Bold"/>
              </a:rPr>
              <a:t>National Aeronautics and Space Administration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NASA</a:t>
            </a:r>
            <a:r>
              <a:rPr lang="en-US" sz="2500">
                <a:solidFill>
                  <a:srgbClr val="000000"/>
                </a:solidFill>
                <a:latin typeface="Arial"/>
                <a:ea typeface="Arial"/>
                <a:cs typeface="Arial"/>
                <a:sym typeface="Arial"/>
              </a:rPr>
              <a:t>) launched the </a:t>
            </a:r>
            <a:r>
              <a:rPr lang="en-US" sz="2500" i="true" b="true">
                <a:solidFill>
                  <a:srgbClr val="000000"/>
                </a:solidFill>
                <a:latin typeface="Arial Bold Italics"/>
                <a:ea typeface="Arial Bold Italics"/>
                <a:cs typeface="Arial Bold Italics"/>
                <a:sym typeface="Arial Bold Italics"/>
              </a:rPr>
              <a:t>Gemini </a:t>
            </a:r>
            <a:r>
              <a:rPr lang="en-US" sz="2500">
                <a:solidFill>
                  <a:srgbClr val="000000"/>
                </a:solidFill>
                <a:latin typeface="Arial"/>
                <a:ea typeface="Arial"/>
                <a:cs typeface="Arial"/>
                <a:sym typeface="Arial"/>
              </a:rPr>
              <a:t>and </a:t>
            </a:r>
            <a:r>
              <a:rPr lang="en-US" sz="2500" i="true" b="true">
                <a:solidFill>
                  <a:srgbClr val="000000"/>
                </a:solidFill>
                <a:latin typeface="Arial Bold Italics"/>
                <a:ea typeface="Arial Bold Italics"/>
                <a:cs typeface="Arial Bold Italics"/>
                <a:sym typeface="Arial Bold Italics"/>
              </a:rPr>
              <a:t>Apollo</a:t>
            </a:r>
            <a:r>
              <a:rPr lang="en-US" sz="2500">
                <a:solidFill>
                  <a:srgbClr val="000000"/>
                </a:solidFill>
                <a:latin typeface="Arial"/>
                <a:ea typeface="Arial"/>
                <a:cs typeface="Arial"/>
                <a:sym typeface="Arial"/>
              </a:rPr>
              <a:t> missions to develop the required technology to reach, land and return from the moon. NASA built the </a:t>
            </a:r>
            <a:r>
              <a:rPr lang="en-US" sz="2500" b="true">
                <a:solidFill>
                  <a:srgbClr val="000000"/>
                </a:solidFill>
                <a:latin typeface="Arial Bold"/>
                <a:ea typeface="Arial Bold"/>
                <a:cs typeface="Arial Bold"/>
                <a:sym typeface="Arial Bold"/>
              </a:rPr>
              <a:t>Saturn V </a:t>
            </a:r>
            <a:r>
              <a:rPr lang="en-US" sz="2500">
                <a:solidFill>
                  <a:srgbClr val="000000"/>
                </a:solidFill>
                <a:latin typeface="Arial"/>
                <a:ea typeface="Arial"/>
                <a:cs typeface="Arial"/>
                <a:sym typeface="Arial"/>
              </a:rPr>
              <a:t>Rocket to carry the Apollo spacecraft out of Earth’s orbit, towards the moon. </a:t>
            </a:r>
            <a:r>
              <a:rPr lang="en-US" sz="2500" i="true" b="true">
                <a:solidFill>
                  <a:srgbClr val="000000"/>
                </a:solidFill>
                <a:latin typeface="Arial Bold Italics"/>
                <a:ea typeface="Arial Bold Italics"/>
                <a:cs typeface="Arial Bold Italics"/>
                <a:sym typeface="Arial Bold Italics"/>
              </a:rPr>
              <a:t>Apollo 11</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launched from Kennedy Space Centre in Florida on 16th July 1969 with astronauts </a:t>
            </a:r>
            <a:r>
              <a:rPr lang="en-US" sz="2500" b="true">
                <a:solidFill>
                  <a:srgbClr val="000000"/>
                </a:solidFill>
                <a:latin typeface="Arial Bold"/>
                <a:ea typeface="Arial Bold"/>
                <a:cs typeface="Arial Bold"/>
                <a:sym typeface="Arial Bold"/>
              </a:rPr>
              <a:t>Neil Armstrong</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Edwin ‘Buzz’ Aldrin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Michael Collins </a:t>
            </a:r>
            <a:r>
              <a:rPr lang="en-US" sz="2500">
                <a:solidFill>
                  <a:srgbClr val="000000"/>
                </a:solidFill>
                <a:latin typeface="Arial"/>
                <a:ea typeface="Arial"/>
                <a:cs typeface="Arial"/>
                <a:sym typeface="Arial"/>
              </a:rPr>
              <a:t>on board.</a:t>
            </a:r>
          </a:p>
          <a:p>
            <a:pPr algn="l">
              <a:lnSpc>
                <a:spcPts val="3500"/>
              </a:lnSpc>
            </a:pPr>
            <a:r>
              <a:rPr lang="en-US" sz="2500">
                <a:solidFill>
                  <a:srgbClr val="000000"/>
                </a:solidFill>
                <a:latin typeface="Arial"/>
                <a:ea typeface="Arial"/>
                <a:cs typeface="Arial"/>
                <a:sym typeface="Arial"/>
              </a:rPr>
              <a:t>Three days later, they reached the moon and orbited it seven times. On 20th July 1969, Armstrong and Aldrin landed the lunar module, </a:t>
            </a:r>
            <a:r>
              <a:rPr lang="en-US" sz="2500" b="true">
                <a:solidFill>
                  <a:srgbClr val="000000"/>
                </a:solidFill>
                <a:latin typeface="Arial Bold"/>
                <a:ea typeface="Arial Bold"/>
                <a:cs typeface="Arial Bold"/>
                <a:sym typeface="Arial Bold"/>
              </a:rPr>
              <a:t>the Eagle</a:t>
            </a:r>
            <a:r>
              <a:rPr lang="en-US" sz="2500">
                <a:solidFill>
                  <a:srgbClr val="000000"/>
                </a:solidFill>
                <a:latin typeface="Arial"/>
                <a:ea typeface="Arial"/>
                <a:cs typeface="Arial"/>
                <a:sym typeface="Arial"/>
              </a:rPr>
              <a:t>, on the moon’s surface. A camera in the Eagle provided live coverage as Armstrong stepped out of the craft and uttered the famous words: </a:t>
            </a:r>
            <a:r>
              <a:rPr lang="en-US" sz="2500" i="true">
                <a:solidFill>
                  <a:srgbClr val="000000"/>
                </a:solidFill>
                <a:latin typeface="Arial Italics"/>
                <a:ea typeface="Arial Italics"/>
                <a:cs typeface="Arial Italics"/>
                <a:sym typeface="Arial Italics"/>
              </a:rPr>
              <a:t>‘That’s one small step for man, one giant leap for mankind’</a:t>
            </a:r>
            <a:r>
              <a:rPr lang="en-US" sz="2500">
                <a:solidFill>
                  <a:srgbClr val="000000"/>
                </a:solidFill>
                <a:latin typeface="Arial"/>
                <a:ea typeface="Arial"/>
                <a:cs typeface="Arial"/>
                <a:sym typeface="Arial"/>
              </a:rPr>
              <a:t>. Over 500 million people around the world made this the most watched event in television history up to that point. After conducting some experiments and collecting samples, the astronauts successfully returned to Earth.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10454417" y="2763760"/>
            <a:ext cx="6484843" cy="6346979"/>
          </a:xfrm>
          <a:custGeom>
            <a:avLst/>
            <a:gdLst/>
            <a:ahLst/>
            <a:cxnLst/>
            <a:rect r="r" b="b" t="t" l="l"/>
            <a:pathLst>
              <a:path h="6346979" w="6484843">
                <a:moveTo>
                  <a:pt x="0" y="0"/>
                </a:moveTo>
                <a:lnTo>
                  <a:pt x="6484843" y="0"/>
                </a:lnTo>
                <a:lnTo>
                  <a:pt x="6484843" y="6346978"/>
                </a:lnTo>
                <a:lnTo>
                  <a:pt x="0" y="6346978"/>
                </a:lnTo>
                <a:lnTo>
                  <a:pt x="0" y="0"/>
                </a:lnTo>
                <a:close/>
              </a:path>
            </a:pathLst>
          </a:custGeom>
          <a:blipFill>
            <a:blip r:embed="rId2"/>
            <a:stretch>
              <a:fillRect l="-2228" t="-4879" r="-3820" b="-3252"/>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Results of the moon landings</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•By landing men on the moon, the US clearly ‘won’ the space race. This gave them a huge </a:t>
            </a:r>
            <a:r>
              <a:rPr lang="en-US" sz="3000" b="true">
                <a:solidFill>
                  <a:srgbClr val="000000"/>
                </a:solidFill>
                <a:latin typeface="Arial Bold"/>
                <a:ea typeface="Arial Bold"/>
                <a:cs typeface="Arial Bold"/>
                <a:sym typeface="Arial Bold"/>
              </a:rPr>
              <a:t>propaganda victory</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•Five more Apollo missions would land on the moon, but over time, the lunar landings lost public support due to their cost and NASA ended them in 1972.</a:t>
            </a:r>
          </a:p>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Satellite, communication and computer technologies </a:t>
            </a:r>
            <a:r>
              <a:rPr lang="en-US" sz="3000">
                <a:solidFill>
                  <a:srgbClr val="000000"/>
                </a:solidFill>
                <a:latin typeface="Arial"/>
                <a:ea typeface="Arial"/>
                <a:cs typeface="Arial"/>
                <a:sym typeface="Arial"/>
              </a:rPr>
              <a:t>advanced greatly as a result of technological breakthroughs arising from the space race. This paved the way for the revolution in satellite communications and computers in the 1970s and 1980s.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377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the superpowers compete in space during the Cold War?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first satellite in space?</a:t>
            </a:r>
          </a:p>
          <a:p>
            <a:pPr algn="l" marL="539749" indent="-269875" lvl="1">
              <a:lnSpc>
                <a:spcPts val="3499"/>
              </a:lnSpc>
              <a:buAutoNum type="arabicPeriod" startAt="1"/>
            </a:pPr>
            <a:r>
              <a:rPr lang="en-US" sz="2499">
                <a:solidFill>
                  <a:srgbClr val="0DA33B"/>
                </a:solidFill>
                <a:latin typeface="Arial"/>
                <a:ea typeface="Arial"/>
                <a:cs typeface="Arial"/>
                <a:sym typeface="Arial"/>
              </a:rPr>
              <a:t>Who was the first man in space?</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President Kennedy commit the US to landing a man on the moon?</a:t>
            </a:r>
          </a:p>
          <a:p>
            <a:pPr algn="l" marL="539749" indent="-269875" lvl="1">
              <a:lnSpc>
                <a:spcPts val="3499"/>
              </a:lnSpc>
              <a:buAutoNum type="arabicPeriod" startAt="1"/>
            </a:pPr>
            <a:r>
              <a:rPr lang="en-US" sz="2499">
                <a:solidFill>
                  <a:srgbClr val="0DA33B"/>
                </a:solidFill>
                <a:latin typeface="Arial"/>
                <a:ea typeface="Arial"/>
                <a:cs typeface="Arial"/>
                <a:sym typeface="Arial"/>
              </a:rPr>
              <a:t>Who was the first man on the moon?</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moon landing seen as a huge triumph for the US?</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results of the moon landings?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2.12</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DEBATE</a:t>
            </a:r>
            <a:r>
              <a:rPr lang="en-US" sz="3000">
                <a:solidFill>
                  <a:srgbClr val="000000"/>
                </a:solidFill>
                <a:latin typeface="Arial"/>
                <a:ea typeface="Arial"/>
                <a:cs typeface="Arial"/>
                <a:sym typeface="Arial"/>
              </a:rPr>
              <a:t> the idea that the 1960s was an important decade on the island of Ireland, referring to relevant personalities, issues and events.</a:t>
            </a:r>
          </a:p>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3.11</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EXPLORE</a:t>
            </a:r>
            <a:r>
              <a:rPr lang="en-US" sz="3000">
                <a:solidFill>
                  <a:srgbClr val="000000"/>
                </a:solidFill>
                <a:latin typeface="Arial"/>
                <a:ea typeface="Arial"/>
                <a:cs typeface="Arial"/>
                <a:sym typeface="Arial"/>
              </a:rPr>
              <a:t> the contribution of technological developments and innovation to historical change.</a:t>
            </a:r>
          </a:p>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3.13</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DEBATE</a:t>
            </a:r>
            <a:r>
              <a:rPr lang="en-US" sz="3000">
                <a:solidFill>
                  <a:srgbClr val="000000"/>
                </a:solidFill>
                <a:latin typeface="Arial"/>
                <a:ea typeface="Arial"/>
                <a:cs typeface="Arial"/>
                <a:sym typeface="Arial"/>
              </a:rPr>
              <a:t> the idea that the 1960s was an important decade in Europe and the wider world, referring to relevant personalities, issues and events.</a:t>
            </a:r>
          </a:p>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1.2</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CONSIDER</a:t>
            </a:r>
            <a:r>
              <a:rPr lang="en-US" sz="3000">
                <a:solidFill>
                  <a:srgbClr val="000000"/>
                </a:solidFill>
                <a:latin typeface="Arial"/>
                <a:ea typeface="Arial"/>
                <a:cs typeface="Arial"/>
                <a:sym typeface="Arial"/>
              </a:rPr>
              <a:t> 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1.7</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DEVELOP</a:t>
            </a:r>
            <a:r>
              <a:rPr lang="en-US" sz="3000">
                <a:solidFill>
                  <a:srgbClr val="000000"/>
                </a:solidFill>
                <a:latin typeface="Arial"/>
                <a:ea typeface="Arial"/>
                <a:cs typeface="Arial"/>
                <a:sym typeface="Arial"/>
              </a:rPr>
              <a:t> historical judgements based on evidence about personalities, issues and events in the past, showing awareness of historical significance.</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377 (Artefact, 2nd Edition)</a:t>
            </a:r>
          </a:p>
        </p:txBody>
      </p:sp>
      <p:sp>
        <p:nvSpPr>
          <p:cNvPr name="TextBox 7" id="7"/>
          <p:cNvSpPr txBox="true"/>
          <p:nvPr/>
        </p:nvSpPr>
        <p:spPr>
          <a:xfrm rot="0">
            <a:off x="1028700" y="2130424"/>
            <a:ext cx="15609955" cy="5800725"/>
          </a:xfrm>
          <a:prstGeom prst="rect">
            <a:avLst/>
          </a:prstGeom>
        </p:spPr>
        <p:txBody>
          <a:bodyPr anchor="t" rtlCol="false" tIns="0" lIns="0" bIns="0" rIns="0">
            <a:spAutoFit/>
          </a:bodyPr>
          <a:lstStyle/>
          <a:p>
            <a:pPr algn="l" marL="647698" indent="-323849" lvl="1">
              <a:lnSpc>
                <a:spcPts val="4199"/>
              </a:lnSpc>
              <a:buAutoNum type="arabicPeriod" startAt="1"/>
            </a:pPr>
            <a:r>
              <a:rPr lang="en-US" sz="2999">
                <a:solidFill>
                  <a:srgbClr val="000000"/>
                </a:solidFill>
                <a:latin typeface="Arial"/>
                <a:ea typeface="Arial"/>
                <a:cs typeface="Arial"/>
                <a:sym typeface="Arial"/>
              </a:rPr>
              <a:t>So that they could ‘prove’ the superiority of their political system over their opponent’s by developing the best technology. </a:t>
            </a:r>
          </a:p>
          <a:p>
            <a:pPr algn="l" marL="647698" indent="-323849" lvl="1">
              <a:lnSpc>
                <a:spcPts val="4199"/>
              </a:lnSpc>
              <a:buAutoNum type="arabicPeriod" startAt="1"/>
            </a:pPr>
            <a:r>
              <a:rPr lang="en-US" sz="2999">
                <a:solidFill>
                  <a:srgbClr val="000000"/>
                </a:solidFill>
                <a:latin typeface="Arial"/>
                <a:ea typeface="Arial"/>
                <a:cs typeface="Arial"/>
                <a:sym typeface="Arial"/>
              </a:rPr>
              <a:t>Sputnik, in 1957. </a:t>
            </a:r>
          </a:p>
          <a:p>
            <a:pPr algn="l" marL="647698" indent="-323849" lvl="1">
              <a:lnSpc>
                <a:spcPts val="4199"/>
              </a:lnSpc>
              <a:buAutoNum type="arabicPeriod" startAt="1"/>
            </a:pPr>
            <a:r>
              <a:rPr lang="en-US" sz="2999">
                <a:solidFill>
                  <a:srgbClr val="000000"/>
                </a:solidFill>
                <a:latin typeface="Arial"/>
                <a:ea typeface="Arial"/>
                <a:cs typeface="Arial"/>
                <a:sym typeface="Arial"/>
              </a:rPr>
              <a:t>Yuri Gagarin. </a:t>
            </a:r>
          </a:p>
          <a:p>
            <a:pPr algn="l" marL="647698" indent="-323849" lvl="1">
              <a:lnSpc>
                <a:spcPts val="4199"/>
              </a:lnSpc>
              <a:buAutoNum type="arabicPeriod" startAt="1"/>
            </a:pPr>
            <a:r>
              <a:rPr lang="en-US" sz="2999">
                <a:solidFill>
                  <a:srgbClr val="000000"/>
                </a:solidFill>
                <a:latin typeface="Arial"/>
                <a:ea typeface="Arial"/>
                <a:cs typeface="Arial"/>
                <a:sym typeface="Arial"/>
              </a:rPr>
              <a:t>8 years.</a:t>
            </a:r>
          </a:p>
          <a:p>
            <a:pPr algn="l" marL="647698" indent="-323849" lvl="1">
              <a:lnSpc>
                <a:spcPts val="4199"/>
              </a:lnSpc>
              <a:buAutoNum type="arabicPeriod" startAt="1"/>
            </a:pPr>
            <a:r>
              <a:rPr lang="en-US" sz="2999">
                <a:solidFill>
                  <a:srgbClr val="000000"/>
                </a:solidFill>
                <a:latin typeface="Arial"/>
                <a:ea typeface="Arial"/>
                <a:cs typeface="Arial"/>
                <a:sym typeface="Arial"/>
              </a:rPr>
              <a:t>Neil Armstrong. </a:t>
            </a:r>
          </a:p>
          <a:p>
            <a:pPr algn="l" marL="647698" indent="-323849" lvl="1">
              <a:lnSpc>
                <a:spcPts val="4199"/>
              </a:lnSpc>
              <a:buAutoNum type="arabicPeriod" startAt="1"/>
            </a:pPr>
            <a:r>
              <a:rPr lang="en-US" sz="2999">
                <a:solidFill>
                  <a:srgbClr val="000000"/>
                </a:solidFill>
                <a:latin typeface="Arial"/>
                <a:ea typeface="Arial"/>
                <a:cs typeface="Arial"/>
                <a:sym typeface="Arial"/>
              </a:rPr>
              <a:t>The USA had succeeded at the final, hardest goal of the space race; it was a huge propaganda victory. </a:t>
            </a:r>
          </a:p>
          <a:p>
            <a:pPr algn="l" marL="647698" indent="-323849" lvl="1">
              <a:lnSpc>
                <a:spcPts val="4199"/>
              </a:lnSpc>
              <a:buAutoNum type="arabicPeriod" startAt="1"/>
            </a:pPr>
            <a:r>
              <a:rPr lang="en-US" sz="2999">
                <a:solidFill>
                  <a:srgbClr val="000000"/>
                </a:solidFill>
                <a:latin typeface="Arial"/>
                <a:ea typeface="Arial"/>
                <a:cs typeface="Arial"/>
                <a:sym typeface="Arial"/>
              </a:rPr>
              <a:t>Aside from the propaganda victory of having been the first country to put a man on the moon, five more Apollo missions went to the moon, and there were significant advances in satellite and communications technology.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b="true" sz="7500" spc="337">
                <a:solidFill>
                  <a:srgbClr val="363371"/>
                </a:solidFill>
                <a:latin typeface="Arial Bold"/>
                <a:ea typeface="Arial Bold"/>
                <a:cs typeface="Arial Bold"/>
                <a:sym typeface="Arial Bold"/>
              </a:rPr>
              <a:t>28.2.2: THE DECADE OF PROTEST</a:t>
            </a:r>
          </a:p>
        </p:txBody>
      </p:sp>
      <p:sp>
        <p:nvSpPr>
          <p:cNvPr name="TextBox 4" id="4"/>
          <p:cNvSpPr txBox="true"/>
          <p:nvPr/>
        </p:nvSpPr>
        <p:spPr>
          <a:xfrm rot="0">
            <a:off x="351801" y="3776214"/>
            <a:ext cx="17584398" cy="1114427"/>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ea typeface="Daydream"/>
                <a:cs typeface="Daydream"/>
                <a:sym typeface="Daydream"/>
              </a:rPr>
              <a:t>28.2.2: the decade of protest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20899"/>
            <a:ext cx="11960150"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1860s, the US had fought a civil war over the issue of slavery; despite its abolition, African-Americans were still treated as second-class citizens for much of the next century. </a:t>
            </a:r>
            <a:r>
              <a:rPr lang="en-US" sz="3000">
                <a:solidFill>
                  <a:srgbClr val="000000"/>
                </a:solidFill>
                <a:latin typeface="Arial"/>
                <a:ea typeface="Arial"/>
                <a:cs typeface="Arial"/>
                <a:sym typeface="Arial"/>
              </a:rPr>
              <a:t>They were discriminated against in many states in education, housing, public facilities, employment, policing, the court system and voting.</a:t>
            </a:r>
          </a:p>
          <a:p>
            <a:pPr algn="l">
              <a:lnSpc>
                <a:spcPts val="4200"/>
              </a:lnSpc>
            </a:pPr>
            <a:r>
              <a:rPr lang="en-US" sz="3000">
                <a:solidFill>
                  <a:srgbClr val="000000"/>
                </a:solidFill>
                <a:latin typeface="Arial"/>
                <a:ea typeface="Arial"/>
                <a:cs typeface="Arial"/>
                <a:sym typeface="Arial"/>
              </a:rPr>
              <a:t>By the 1950s, African-Americans were no longer willing to accept their treatment and began the Civil Rights Movement to fight for equal rights. </a:t>
            </a: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Civil Rights Movement</a:t>
            </a:r>
            <a:r>
              <a:rPr lang="en-US" sz="3000">
                <a:solidFill>
                  <a:srgbClr val="000000"/>
                </a:solidFill>
                <a:latin typeface="Arial"/>
                <a:ea typeface="Arial"/>
                <a:cs typeface="Arial"/>
                <a:sym typeface="Arial"/>
              </a:rPr>
              <a:t> came under the leadership of Baptist preacher, </a:t>
            </a:r>
            <a:r>
              <a:rPr lang="en-US" sz="3000" b="true">
                <a:solidFill>
                  <a:srgbClr val="000000"/>
                </a:solidFill>
                <a:latin typeface="Arial Bold"/>
                <a:ea typeface="Arial Bold"/>
                <a:cs typeface="Arial Bold"/>
                <a:sym typeface="Arial Bold"/>
              </a:rPr>
              <a:t>Dr Martin Luther King Jr</a:t>
            </a:r>
            <a:r>
              <a:rPr lang="en-US" sz="3000">
                <a:solidFill>
                  <a:srgbClr val="000000"/>
                </a:solidFill>
                <a:latin typeface="Arial"/>
                <a:ea typeface="Arial"/>
                <a:cs typeface="Arial"/>
                <a:sym typeface="Arial"/>
              </a:rPr>
              <a:t>, who called for strictly </a:t>
            </a:r>
            <a:r>
              <a:rPr lang="en-US" sz="3000" b="true">
                <a:solidFill>
                  <a:srgbClr val="000000"/>
                </a:solidFill>
                <a:latin typeface="Arial Bold"/>
                <a:ea typeface="Arial Bold"/>
                <a:cs typeface="Arial Bold"/>
                <a:sym typeface="Arial Bold"/>
              </a:rPr>
              <a:t>non-violent protest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the use of protest marches and boycotts of businesses, using media to highlight discrimination and attacking discrimination laws in the courts</a:t>
            </a:r>
            <a:r>
              <a:rPr lang="en-US" sz="3000">
                <a:solidFill>
                  <a:srgbClr val="000000"/>
                </a:solidFill>
                <a:latin typeface="Arial"/>
                <a:ea typeface="Arial"/>
                <a:cs typeface="Arial"/>
                <a:sym typeface="Arial"/>
              </a:rPr>
              <a:t>). The protesters were often harassed, attacked, beaten and arrested for participating.</a:t>
            </a:r>
          </a:p>
        </p:txBody>
      </p:sp>
      <p:grpSp>
        <p:nvGrpSpPr>
          <p:cNvPr name="Group 7" id="7"/>
          <p:cNvGrpSpPr/>
          <p:nvPr/>
        </p:nvGrpSpPr>
        <p:grpSpPr>
          <a:xfrm rot="0">
            <a:off x="12775263" y="2244724"/>
            <a:ext cx="4163997" cy="5235814"/>
            <a:chOff x="0" y="0"/>
            <a:chExt cx="1096691" cy="1378980"/>
          </a:xfrm>
        </p:grpSpPr>
        <p:sp>
          <p:nvSpPr>
            <p:cNvPr name="Freeform 8" id="8"/>
            <p:cNvSpPr/>
            <p:nvPr/>
          </p:nvSpPr>
          <p:spPr>
            <a:xfrm flipH="false" flipV="false" rot="0">
              <a:off x="0" y="0"/>
              <a:ext cx="1096691" cy="1378980"/>
            </a:xfrm>
            <a:custGeom>
              <a:avLst/>
              <a:gdLst/>
              <a:ahLst/>
              <a:cxnLst/>
              <a:rect r="r" b="b" t="t" l="l"/>
              <a:pathLst>
                <a:path h="1378980" w="1096691">
                  <a:moveTo>
                    <a:pt x="0" y="0"/>
                  </a:moveTo>
                  <a:lnTo>
                    <a:pt x="1096691" y="0"/>
                  </a:lnTo>
                  <a:lnTo>
                    <a:pt x="1096691" y="1378980"/>
                  </a:lnTo>
                  <a:lnTo>
                    <a:pt x="0" y="1378980"/>
                  </a:lnTo>
                  <a:close/>
                </a:path>
              </a:pathLst>
            </a:custGeom>
            <a:solidFill>
              <a:srgbClr val="F1DFFF"/>
            </a:solidFill>
            <a:ln w="104775" cap="sq">
              <a:solidFill>
                <a:srgbClr val="363371"/>
              </a:solidFill>
              <a:prstDash val="solid"/>
              <a:miter/>
            </a:ln>
          </p:spPr>
        </p:sp>
        <p:sp>
          <p:nvSpPr>
            <p:cNvPr name="TextBox 9" id="9"/>
            <p:cNvSpPr txBox="true"/>
            <p:nvPr/>
          </p:nvSpPr>
          <p:spPr>
            <a:xfrm>
              <a:off x="0" y="-85725"/>
              <a:ext cx="1096691" cy="1464705"/>
            </a:xfrm>
            <a:prstGeom prst="rect">
              <a:avLst/>
            </a:prstGeom>
          </p:spPr>
          <p:txBody>
            <a:bodyPr anchor="ctr" rtlCol="false" tIns="50800" lIns="50800" bIns="50800" rIns="50800"/>
            <a:lstStyle/>
            <a:p>
              <a:pPr algn="ctr">
                <a:lnSpc>
                  <a:spcPts val="3080"/>
                </a:lnSpc>
              </a:pPr>
            </a:p>
          </p:txBody>
        </p:sp>
      </p:grpSp>
      <p:sp>
        <p:nvSpPr>
          <p:cNvPr name="TextBox 10" id="10"/>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Struggle for African American Rights</a:t>
            </a:r>
          </a:p>
        </p:txBody>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3" id="13"/>
          <p:cNvSpPr txBox="true"/>
          <p:nvPr/>
        </p:nvSpPr>
        <p:spPr>
          <a:xfrm rot="0">
            <a:off x="12988850" y="2451100"/>
            <a:ext cx="3950410"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use of </a:t>
            </a:r>
            <a:r>
              <a:rPr lang="en-US" sz="2499" b="true">
                <a:solidFill>
                  <a:srgbClr val="000000"/>
                </a:solidFill>
                <a:latin typeface="Arial Bold"/>
                <a:ea typeface="Arial Bold"/>
                <a:cs typeface="Arial Bold"/>
                <a:sym typeface="Arial Bold"/>
              </a:rPr>
              <a:t>boycott</a:t>
            </a:r>
            <a:r>
              <a:rPr lang="en-US" sz="2499">
                <a:solidFill>
                  <a:srgbClr val="000000"/>
                </a:solidFill>
                <a:latin typeface="Arial"/>
                <a:ea typeface="Arial"/>
                <a:cs typeface="Arial"/>
                <a:sym typeface="Arial"/>
              </a:rPr>
              <a:t> and its name has an Irish origin – it was popularised by </a:t>
            </a:r>
            <a:r>
              <a:rPr lang="en-US" sz="2499" b="true">
                <a:solidFill>
                  <a:srgbClr val="000000"/>
                </a:solidFill>
                <a:latin typeface="Arial Bold"/>
                <a:ea typeface="Arial Bold"/>
                <a:cs typeface="Arial Bold"/>
                <a:sym typeface="Arial Bold"/>
              </a:rPr>
              <a:t>Charles Stewart Parnell</a:t>
            </a:r>
            <a:r>
              <a:rPr lang="en-US" sz="2499">
                <a:solidFill>
                  <a:srgbClr val="000000"/>
                </a:solidFill>
                <a:latin typeface="Arial"/>
                <a:ea typeface="Arial"/>
                <a:cs typeface="Arial"/>
                <a:sym typeface="Arial"/>
              </a:rPr>
              <a:t> during the </a:t>
            </a:r>
            <a:r>
              <a:rPr lang="en-US" sz="2499" b="true">
                <a:solidFill>
                  <a:srgbClr val="000000"/>
                </a:solidFill>
                <a:latin typeface="Arial Bold"/>
                <a:ea typeface="Arial Bold"/>
                <a:cs typeface="Arial Bold"/>
                <a:sym typeface="Arial Bold"/>
              </a:rPr>
              <a:t>Irish Land War</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1880</a:t>
            </a:r>
            <a:r>
              <a:rPr lang="en-US" sz="2499">
                <a:solidFill>
                  <a:srgbClr val="000000"/>
                </a:solidFill>
                <a:latin typeface="Arial"/>
                <a:ea typeface="Arial"/>
                <a:cs typeface="Arial"/>
                <a:sym typeface="Arial"/>
              </a:rPr>
              <a:t>) when he had his tenant followers </a:t>
            </a:r>
            <a:r>
              <a:rPr lang="en-US" sz="2499" b="true">
                <a:solidFill>
                  <a:srgbClr val="000000"/>
                </a:solidFill>
                <a:latin typeface="Arial Bold"/>
                <a:ea typeface="Arial Bold"/>
                <a:cs typeface="Arial Bold"/>
                <a:sym typeface="Arial Bold"/>
              </a:rPr>
              <a:t>stop buying or using anything</a:t>
            </a:r>
            <a:r>
              <a:rPr lang="en-US" sz="2499">
                <a:solidFill>
                  <a:srgbClr val="000000"/>
                </a:solidFill>
                <a:latin typeface="Arial"/>
                <a:ea typeface="Arial"/>
                <a:cs typeface="Arial"/>
                <a:sym typeface="Arial"/>
              </a:rPr>
              <a:t> from Charles Cunningham </a:t>
            </a:r>
            <a:r>
              <a:rPr lang="en-US" sz="2499" b="true">
                <a:solidFill>
                  <a:srgbClr val="000000"/>
                </a:solidFill>
                <a:latin typeface="Arial Bold"/>
                <a:ea typeface="Arial Bold"/>
                <a:cs typeface="Arial Bold"/>
                <a:sym typeface="Arial Bold"/>
              </a:rPr>
              <a:t>Boycott</a:t>
            </a:r>
            <a:r>
              <a:rPr lang="en-US" sz="2499">
                <a:solidFill>
                  <a:srgbClr val="000000"/>
                </a:solidFill>
                <a:latin typeface="Arial"/>
                <a:ea typeface="Arial"/>
                <a:cs typeface="Arial"/>
                <a:sym typeface="Arial"/>
              </a:rPr>
              <a:t> when he refused to reduce the tenants’ rents.</a:t>
            </a:r>
          </a:p>
          <a:p>
            <a:pPr algn="l">
              <a:lnSpc>
                <a:spcPts val="3499"/>
              </a:lnSpc>
            </a:pP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16253460" cy="9521231"/>
          </a:xfrm>
          <a:custGeom>
            <a:avLst/>
            <a:gdLst/>
            <a:ahLst/>
            <a:cxnLst/>
            <a:rect r="r" b="b" t="t" l="l"/>
            <a:pathLst>
              <a:path h="9521231" w="16253460">
                <a:moveTo>
                  <a:pt x="0" y="0"/>
                </a:moveTo>
                <a:lnTo>
                  <a:pt x="16253460" y="0"/>
                </a:lnTo>
                <a:lnTo>
                  <a:pt x="16253460" y="9521231"/>
                </a:lnTo>
                <a:lnTo>
                  <a:pt x="0" y="9521231"/>
                </a:lnTo>
                <a:lnTo>
                  <a:pt x="0" y="0"/>
                </a:lnTo>
                <a:close/>
              </a:path>
            </a:pathLst>
          </a:custGeom>
          <a:blipFill>
            <a:blip r:embed="rId2"/>
            <a:stretch>
              <a:fillRect l="-1178" t="-3017" r="-1374" b="-3688"/>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Struggle for African American Rights</a:t>
            </a:r>
          </a:p>
        </p:txBody>
      </p:sp>
      <p:sp>
        <p:nvSpPr>
          <p:cNvPr name="TextBox 7" id="7"/>
          <p:cNvSpPr txBox="true"/>
          <p:nvPr/>
        </p:nvSpPr>
        <p:spPr>
          <a:xfrm rot="0">
            <a:off x="1028700" y="1838320"/>
            <a:ext cx="11960150"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Some of the major events in the Civil Rights Movement were:</a:t>
            </a:r>
          </a:p>
          <a:p>
            <a:pPr algn="l" marL="539754" indent="-269877" lvl="1">
              <a:lnSpc>
                <a:spcPts val="3500"/>
              </a:lnSpc>
              <a:buFont typeface="Arial"/>
              <a:buChar char="•"/>
            </a:pPr>
            <a:r>
              <a:rPr lang="en-US" sz="2500">
                <a:solidFill>
                  <a:srgbClr val="000000"/>
                </a:solidFill>
                <a:latin typeface="Arial"/>
                <a:ea typeface="Arial"/>
                <a:cs typeface="Arial"/>
                <a:sym typeface="Arial"/>
              </a:rPr>
              <a:t>1955: </a:t>
            </a:r>
            <a:r>
              <a:rPr lang="en-US" b="true" sz="2500">
                <a:solidFill>
                  <a:srgbClr val="000000"/>
                </a:solidFill>
                <a:latin typeface="Arial Bold"/>
                <a:ea typeface="Arial Bold"/>
                <a:cs typeface="Arial Bold"/>
                <a:sym typeface="Arial Bold"/>
              </a:rPr>
              <a:t>The Montgomery Bus Boycott</a:t>
            </a:r>
            <a:r>
              <a:rPr lang="en-US" sz="2500">
                <a:solidFill>
                  <a:srgbClr val="000000"/>
                </a:solidFill>
                <a:latin typeface="Arial"/>
                <a:ea typeface="Arial"/>
                <a:cs typeface="Arial"/>
                <a:sym typeface="Arial"/>
              </a:rPr>
              <a:t>, which saw the desegregation of public buses after a year-long boycott by black protesters. The boycott was sparked by the arrest of </a:t>
            </a:r>
            <a:r>
              <a:rPr lang="en-US" b="true" sz="2500">
                <a:solidFill>
                  <a:srgbClr val="000000"/>
                </a:solidFill>
                <a:latin typeface="Arial Bold"/>
                <a:ea typeface="Arial Bold"/>
                <a:cs typeface="Arial Bold"/>
                <a:sym typeface="Arial Bold"/>
              </a:rPr>
              <a:t>Rosa Parks</a:t>
            </a:r>
            <a:r>
              <a:rPr lang="en-US" sz="2500">
                <a:solidFill>
                  <a:srgbClr val="000000"/>
                </a:solidFill>
                <a:latin typeface="Arial"/>
                <a:ea typeface="Arial"/>
                <a:cs typeface="Arial"/>
                <a:sym typeface="Arial"/>
              </a:rPr>
              <a:t>, who had refused to surrender her seat to a white passenger. </a:t>
            </a:r>
          </a:p>
          <a:p>
            <a:pPr algn="l" marL="539754" indent="-269877" lvl="1">
              <a:lnSpc>
                <a:spcPts val="3500"/>
              </a:lnSpc>
              <a:buFont typeface="Arial"/>
              <a:buChar char="•"/>
            </a:pPr>
            <a:r>
              <a:rPr lang="en-US" sz="2500">
                <a:solidFill>
                  <a:srgbClr val="000000"/>
                </a:solidFill>
                <a:latin typeface="Arial"/>
                <a:ea typeface="Arial"/>
                <a:cs typeface="Arial"/>
                <a:sym typeface="Arial"/>
              </a:rPr>
              <a:t>1957: In </a:t>
            </a:r>
            <a:r>
              <a:rPr lang="en-US" b="true" sz="2500">
                <a:solidFill>
                  <a:srgbClr val="000000"/>
                </a:solidFill>
                <a:latin typeface="Arial Bold"/>
                <a:ea typeface="Arial Bold"/>
                <a:cs typeface="Arial Bold"/>
                <a:sym typeface="Arial Bold"/>
              </a:rPr>
              <a:t>Little Rock, Arkansas</a:t>
            </a:r>
            <a:r>
              <a:rPr lang="en-US" sz="2500">
                <a:solidFill>
                  <a:srgbClr val="000000"/>
                </a:solidFill>
                <a:latin typeface="Arial"/>
                <a:ea typeface="Arial"/>
                <a:cs typeface="Arial"/>
                <a:sym typeface="Arial"/>
              </a:rPr>
              <a:t>, troops were sent in to protect nine black students who had enrolled in the all-white black school following the desegregation of schools.</a:t>
            </a:r>
          </a:p>
          <a:p>
            <a:pPr algn="l" marL="539754" indent="-269877" lvl="1">
              <a:lnSpc>
                <a:spcPts val="3500"/>
              </a:lnSpc>
              <a:buFont typeface="Arial"/>
              <a:buChar char="•"/>
            </a:pPr>
            <a:r>
              <a:rPr lang="en-US" sz="2500">
                <a:solidFill>
                  <a:srgbClr val="000000"/>
                </a:solidFill>
                <a:latin typeface="Arial"/>
                <a:ea typeface="Arial"/>
                <a:cs typeface="Arial"/>
                <a:sym typeface="Arial"/>
              </a:rPr>
              <a:t>1960: Lunch counter protests saw hundreds of black students sit at ‘</a:t>
            </a:r>
            <a:r>
              <a:rPr lang="en-US" b="true" sz="2500">
                <a:solidFill>
                  <a:srgbClr val="000000"/>
                </a:solidFill>
                <a:latin typeface="Arial Bold"/>
                <a:ea typeface="Arial Bold"/>
                <a:cs typeface="Arial Bold"/>
                <a:sym typeface="Arial Bold"/>
              </a:rPr>
              <a:t>whites only</a:t>
            </a:r>
            <a:r>
              <a:rPr lang="en-US" sz="2500">
                <a:solidFill>
                  <a:srgbClr val="000000"/>
                </a:solidFill>
                <a:latin typeface="Arial"/>
                <a:ea typeface="Arial"/>
                <a:cs typeface="Arial"/>
                <a:sym typeface="Arial"/>
              </a:rPr>
              <a:t>’ restaurant counters and demand to be served. </a:t>
            </a:r>
          </a:p>
          <a:p>
            <a:pPr algn="l" marL="539754" indent="-269877" lvl="1">
              <a:lnSpc>
                <a:spcPts val="3500"/>
              </a:lnSpc>
              <a:buFont typeface="Arial"/>
              <a:buChar char="•"/>
            </a:pPr>
            <a:r>
              <a:rPr lang="en-US" sz="2500">
                <a:solidFill>
                  <a:srgbClr val="000000"/>
                </a:solidFill>
                <a:latin typeface="Arial"/>
                <a:ea typeface="Arial"/>
                <a:cs typeface="Arial"/>
                <a:sym typeface="Arial"/>
              </a:rPr>
              <a:t>1963: 250,000 Americans of all races gathered in Washington to listen to Dr King deliver his famous </a:t>
            </a:r>
            <a:r>
              <a:rPr lang="en-US" b="true" sz="2500">
                <a:solidFill>
                  <a:srgbClr val="000000"/>
                </a:solidFill>
                <a:latin typeface="Arial Bold"/>
                <a:ea typeface="Arial Bold"/>
                <a:cs typeface="Arial Bold"/>
                <a:sym typeface="Arial Bold"/>
              </a:rPr>
              <a:t>‘I have a dream</a:t>
            </a:r>
            <a:r>
              <a:rPr lang="en-US" sz="2500">
                <a:solidFill>
                  <a:srgbClr val="000000"/>
                </a:solidFill>
                <a:latin typeface="Arial"/>
                <a:ea typeface="Arial"/>
                <a:cs typeface="Arial"/>
                <a:sym typeface="Arial"/>
              </a:rPr>
              <a:t>’ speech where he outlined his vision for a racially equal America</a:t>
            </a:r>
            <a:r>
              <a:rPr lang="en-US" b="true" sz="2500">
                <a:solidFill>
                  <a:srgbClr val="000000"/>
                </a:solidFill>
                <a:latin typeface="Arial Bold"/>
                <a:ea typeface="Arial Bold"/>
                <a:cs typeface="Arial Bold"/>
                <a:sym typeface="Arial Bold"/>
              </a:rPr>
              <a:t>.</a:t>
            </a:r>
          </a:p>
          <a:p>
            <a:pPr algn="l" marL="539754" indent="-269877" lvl="1">
              <a:lnSpc>
                <a:spcPts val="3500"/>
              </a:lnSpc>
              <a:buFont typeface="Arial"/>
              <a:buChar char="•"/>
            </a:pPr>
            <a:r>
              <a:rPr lang="en-US" sz="2500">
                <a:solidFill>
                  <a:srgbClr val="000000"/>
                </a:solidFill>
                <a:latin typeface="Arial"/>
                <a:ea typeface="Arial"/>
                <a:cs typeface="Arial"/>
                <a:sym typeface="Arial"/>
              </a:rPr>
              <a:t>1965: In </a:t>
            </a:r>
            <a:r>
              <a:rPr lang="en-US" b="true" sz="2500">
                <a:solidFill>
                  <a:srgbClr val="000000"/>
                </a:solidFill>
                <a:latin typeface="Arial Bold"/>
                <a:ea typeface="Arial Bold"/>
                <a:cs typeface="Arial Bold"/>
                <a:sym typeface="Arial Bold"/>
              </a:rPr>
              <a:t>Selma, Alabama</a:t>
            </a:r>
            <a:r>
              <a:rPr lang="en-US" sz="2500">
                <a:solidFill>
                  <a:srgbClr val="000000"/>
                </a:solidFill>
                <a:latin typeface="Arial"/>
                <a:ea typeface="Arial"/>
                <a:cs typeface="Arial"/>
                <a:sym typeface="Arial"/>
              </a:rPr>
              <a:t>, thousands marched for voting rights and were brutally attacked by the police.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Civil Rights Act (1964)</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Voting Rights Act (1965)</a:t>
            </a:r>
            <a:r>
              <a:rPr lang="en-US" sz="2500">
                <a:solidFill>
                  <a:srgbClr val="000000"/>
                </a:solidFill>
                <a:latin typeface="Arial"/>
                <a:ea typeface="Arial"/>
                <a:cs typeface="Arial"/>
                <a:sym typeface="Arial"/>
              </a:rPr>
              <a:t> outlawed discrimination in the US in schools, the workplace and public services and guaranteed the right to vote for all US citizens.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13074523" y="2777565"/>
            <a:ext cx="3864737" cy="5806965"/>
          </a:xfrm>
          <a:custGeom>
            <a:avLst/>
            <a:gdLst/>
            <a:ahLst/>
            <a:cxnLst/>
            <a:rect r="r" b="b" t="t" l="l"/>
            <a:pathLst>
              <a:path h="5806965" w="3864737">
                <a:moveTo>
                  <a:pt x="0" y="0"/>
                </a:moveTo>
                <a:lnTo>
                  <a:pt x="3864737" y="0"/>
                </a:lnTo>
                <a:lnTo>
                  <a:pt x="3864737" y="5806964"/>
                </a:lnTo>
                <a:lnTo>
                  <a:pt x="0" y="5806964"/>
                </a:lnTo>
                <a:lnTo>
                  <a:pt x="0" y="0"/>
                </a:lnTo>
                <a:close/>
              </a:path>
            </a:pathLst>
          </a:custGeom>
          <a:blipFill>
            <a:blip r:embed="rId2"/>
            <a:stretch>
              <a:fillRect l="-1591" t="-2221" r="-3337" b="-349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DR MARTIN LUTHER KING JR, 1929-1968</a:t>
            </a:r>
          </a:p>
        </p:txBody>
      </p:sp>
      <p:sp>
        <p:nvSpPr>
          <p:cNvPr name="TextBox 4" id="4"/>
          <p:cNvSpPr txBox="true"/>
          <p:nvPr/>
        </p:nvSpPr>
        <p:spPr>
          <a:xfrm rot="0">
            <a:off x="351801" y="3871465"/>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Dr Martin Luther King Jr, 1929-1968</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65321"/>
            <a:ext cx="11016851"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Dr Martin Luther King Jr was the single most important figure in the US Civil Rights Movement. King was born to a middle-class family in Atlanta, Georgia. He became a Baptist pastor in 1955 in Montgomery, Alabama. The local black population organised a boycott of the city's buses after </a:t>
            </a:r>
            <a:r>
              <a:rPr lang="en-US" sz="3000" b="true">
                <a:solidFill>
                  <a:srgbClr val="000000"/>
                </a:solidFill>
                <a:latin typeface="Arial Bold"/>
                <a:ea typeface="Arial Bold"/>
                <a:cs typeface="Arial Bold"/>
                <a:sym typeface="Arial Bold"/>
              </a:rPr>
              <a:t>Rosa Parks</a:t>
            </a:r>
            <a:r>
              <a:rPr lang="en-US" sz="3000">
                <a:solidFill>
                  <a:srgbClr val="000000"/>
                </a:solidFill>
                <a:latin typeface="Arial"/>
                <a:ea typeface="Arial"/>
                <a:cs typeface="Arial"/>
                <a:sym typeface="Arial"/>
              </a:rPr>
              <a:t> was arrested for refusing to give up her seat to a white man. King was appointed head of the Montgomery Improvement Association in early 1956 to lead the boycott. He championed non-violence and urged the African-American community to stand together by refusing to use the segregated buses. He was arrested by the police repeatedly, his family received threatening phone calls and his home was attacked. The boycott ended when the US Supreme Court ordered an end to segregation on buses. </a:t>
            </a:r>
          </a:p>
        </p:txBody>
      </p:sp>
      <p:sp>
        <p:nvSpPr>
          <p:cNvPr name="Freeform 7" id="7"/>
          <p:cNvSpPr/>
          <p:nvPr/>
        </p:nvSpPr>
        <p:spPr>
          <a:xfrm flipH="false" flipV="false" rot="0">
            <a:off x="1028700" y="2565443"/>
            <a:ext cx="4288304" cy="6432456"/>
          </a:xfrm>
          <a:custGeom>
            <a:avLst/>
            <a:gdLst/>
            <a:ahLst/>
            <a:cxnLst/>
            <a:rect r="r" b="b" t="t" l="l"/>
            <a:pathLst>
              <a:path h="6432456" w="4288304">
                <a:moveTo>
                  <a:pt x="0" y="0"/>
                </a:moveTo>
                <a:lnTo>
                  <a:pt x="4288304" y="0"/>
                </a:lnTo>
                <a:lnTo>
                  <a:pt x="4288304" y="6432455"/>
                </a:lnTo>
                <a:lnTo>
                  <a:pt x="0" y="6432455"/>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Montgomery</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65321"/>
            <a:ext cx="11016851"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His success in Montgomery propelled him to a leadership role in the Civil Rights Movement. King knew how to cultivate massive media attention and his skills as an orator helped him to communicate his message through powerful speeches. His appeal reached beyond the black community to moderate white people and liberals. He had great influence over key political leaders such as Presidents Kennedy and Johnson, and unprecedented access to the White House. In 1957, King set up the </a:t>
            </a:r>
            <a:r>
              <a:rPr lang="en-US" sz="3000" b="true">
                <a:solidFill>
                  <a:srgbClr val="000000"/>
                </a:solidFill>
                <a:latin typeface="Arial Bold"/>
                <a:ea typeface="Arial Bold"/>
                <a:cs typeface="Arial Bold"/>
                <a:sym typeface="Arial Bold"/>
              </a:rPr>
              <a:t>Southern Christian Leadership Conference (SCLC)</a:t>
            </a:r>
            <a:r>
              <a:rPr lang="en-US" sz="3000">
                <a:solidFill>
                  <a:srgbClr val="000000"/>
                </a:solidFill>
                <a:latin typeface="Arial"/>
                <a:ea typeface="Arial"/>
                <a:cs typeface="Arial"/>
                <a:sym typeface="Arial"/>
              </a:rPr>
              <a:t>, which aimed to use the methods from Montgomery (boycotts and non-violent tactics) and to continue working for change through the network of African-American churches across the South. </a:t>
            </a:r>
          </a:p>
        </p:txBody>
      </p:sp>
      <p:sp>
        <p:nvSpPr>
          <p:cNvPr name="Freeform 7" id="7"/>
          <p:cNvSpPr/>
          <p:nvPr/>
        </p:nvSpPr>
        <p:spPr>
          <a:xfrm flipH="false" flipV="false" rot="0">
            <a:off x="1028700" y="2521734"/>
            <a:ext cx="4365986" cy="6519873"/>
          </a:xfrm>
          <a:custGeom>
            <a:avLst/>
            <a:gdLst/>
            <a:ahLst/>
            <a:cxnLst/>
            <a:rect r="r" b="b" t="t" l="l"/>
            <a:pathLst>
              <a:path h="6519873" w="4365986">
                <a:moveTo>
                  <a:pt x="0" y="0"/>
                </a:moveTo>
                <a:lnTo>
                  <a:pt x="4365986" y="0"/>
                </a:lnTo>
                <a:lnTo>
                  <a:pt x="4365986" y="6519873"/>
                </a:lnTo>
                <a:lnTo>
                  <a:pt x="0" y="6519873"/>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Civil rights leader</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King's most famous moment was his '</a:t>
            </a:r>
            <a:r>
              <a:rPr lang="en-US" sz="2500" i="true" b="true">
                <a:solidFill>
                  <a:srgbClr val="000000"/>
                </a:solidFill>
                <a:latin typeface="Arial Bold Italics"/>
                <a:ea typeface="Arial Bold Italics"/>
                <a:cs typeface="Arial Bold Italics"/>
                <a:sym typeface="Arial Bold Italics"/>
              </a:rPr>
              <a:t>I Have a Dream</a:t>
            </a:r>
            <a:r>
              <a:rPr lang="en-US" sz="2500">
                <a:solidFill>
                  <a:srgbClr val="000000"/>
                </a:solidFill>
                <a:latin typeface="Arial"/>
                <a:ea typeface="Arial"/>
                <a:cs typeface="Arial"/>
                <a:sym typeface="Arial"/>
              </a:rPr>
              <a:t>' speech at the March on Washington in 1963 in front of 250,000 people, with millions watching and listening around the world. His speech was eloquent and full of imagery, repetition and religious solidarity: '</a:t>
            </a:r>
            <a:r>
              <a:rPr lang="en-US" sz="2500" i="true">
                <a:solidFill>
                  <a:srgbClr val="000000"/>
                </a:solidFill>
                <a:latin typeface="Arial Italics"/>
                <a:ea typeface="Arial Italics"/>
                <a:cs typeface="Arial Italics"/>
                <a:sym typeface="Arial Italics"/>
              </a:rPr>
              <a:t>All of God's children, black men and white men, Jews and Gentiles, Catholics and Protestants, will be able to join hands. I have a dream today...</a:t>
            </a:r>
            <a:r>
              <a:rPr lang="en-US" sz="2500">
                <a:solidFill>
                  <a:srgbClr val="000000"/>
                </a:solidFill>
                <a:latin typeface="Arial"/>
                <a:ea typeface="Arial"/>
                <a:cs typeface="Arial"/>
                <a:sym typeface="Arial"/>
              </a:rPr>
              <a:t>' The pressure created by the march contribute to the passing of the </a:t>
            </a:r>
            <a:r>
              <a:rPr lang="en-US" sz="2500" b="true">
                <a:solidFill>
                  <a:srgbClr val="000000"/>
                </a:solidFill>
                <a:latin typeface="Arial Bold"/>
                <a:ea typeface="Arial Bold"/>
                <a:cs typeface="Arial Bold"/>
                <a:sym typeface="Arial Bold"/>
              </a:rPr>
              <a:t>1964 Civil Rights Act</a:t>
            </a:r>
            <a:r>
              <a:rPr lang="en-US" sz="2500">
                <a:solidFill>
                  <a:srgbClr val="000000"/>
                </a:solidFill>
                <a:latin typeface="Arial"/>
                <a:ea typeface="Arial"/>
                <a:cs typeface="Arial"/>
                <a:sym typeface="Arial"/>
              </a:rPr>
              <a:t>, which outlawed all forms of discrimination in the USA. In 1965, King turned his focus to voting rights, organising a five-day march from Selma to Montgomery. President Johnson introduced the </a:t>
            </a:r>
            <a:r>
              <a:rPr lang="en-US" sz="2500" b="true">
                <a:solidFill>
                  <a:srgbClr val="000000"/>
                </a:solidFill>
                <a:latin typeface="Arial Bold"/>
                <a:ea typeface="Arial Bold"/>
                <a:cs typeface="Arial Bold"/>
                <a:sym typeface="Arial Bold"/>
              </a:rPr>
              <a:t>Voting Rights Act 1965</a:t>
            </a:r>
            <a:r>
              <a:rPr lang="en-US" sz="2500">
                <a:solidFill>
                  <a:srgbClr val="000000"/>
                </a:solidFill>
                <a:latin typeface="Arial"/>
                <a:ea typeface="Arial"/>
                <a:cs typeface="Arial"/>
                <a:sym typeface="Arial"/>
              </a:rPr>
              <a:t>, which made illegal all barriers that had prevented African-Americans from voting. This was a high point for the Civil Rights Movement and for King himself. He won the </a:t>
            </a:r>
            <a:r>
              <a:rPr lang="en-US" sz="2500" b="true">
                <a:solidFill>
                  <a:srgbClr val="000000"/>
                </a:solidFill>
                <a:latin typeface="Arial Bold"/>
                <a:ea typeface="Arial Bold"/>
                <a:cs typeface="Arial Bold"/>
                <a:sym typeface="Arial Bold"/>
              </a:rPr>
              <a:t>Nobel Peace Prize </a:t>
            </a:r>
            <a:r>
              <a:rPr lang="en-US" sz="2500">
                <a:solidFill>
                  <a:srgbClr val="000000"/>
                </a:solidFill>
                <a:latin typeface="Arial"/>
                <a:ea typeface="Arial"/>
                <a:cs typeface="Arial"/>
                <a:sym typeface="Arial"/>
              </a:rPr>
              <a:t>in 1964 for his work for civil rights through peaceful means. After 1965, King moved his attention to economic inequality and opposition to the Vietnam War. In April 1968, King was assassinated by a white supremacist in Memphis, Tennessee.</a:t>
            </a:r>
          </a:p>
        </p:txBody>
      </p:sp>
      <p:sp>
        <p:nvSpPr>
          <p:cNvPr name="Freeform 7" id="7"/>
          <p:cNvSpPr/>
          <p:nvPr/>
        </p:nvSpPr>
        <p:spPr>
          <a:xfrm flipH="false" flipV="false" rot="0">
            <a:off x="1028700" y="2290948"/>
            <a:ext cx="4288304" cy="5705104"/>
          </a:xfrm>
          <a:custGeom>
            <a:avLst/>
            <a:gdLst/>
            <a:ahLst/>
            <a:cxnLst/>
            <a:rect r="r" b="b" t="t" l="l"/>
            <a:pathLst>
              <a:path h="5705104" w="4288304">
                <a:moveTo>
                  <a:pt x="0" y="0"/>
                </a:moveTo>
                <a:lnTo>
                  <a:pt x="4288304" y="0"/>
                </a:lnTo>
                <a:lnTo>
                  <a:pt x="4288304" y="5705104"/>
                </a:lnTo>
                <a:lnTo>
                  <a:pt x="0" y="5705104"/>
                </a:lnTo>
                <a:lnTo>
                  <a:pt x="0" y="0"/>
                </a:lnTo>
                <a:close/>
              </a:path>
            </a:pathLst>
          </a:custGeom>
          <a:blipFill>
            <a:blip r:embed="rId2"/>
            <a:stretch>
              <a:fillRect l="-37843" t="0" r="-29896"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The Civil Rights Act</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4457"/>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Other protest movements</a:t>
            </a:r>
          </a:p>
        </p:txBody>
      </p:sp>
      <p:sp>
        <p:nvSpPr>
          <p:cNvPr name="TextBox 7" id="7"/>
          <p:cNvSpPr txBox="true"/>
          <p:nvPr/>
        </p:nvSpPr>
        <p:spPr>
          <a:xfrm rot="0">
            <a:off x="1028700" y="1640031"/>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1960s saw various groups take to the streets to challenge political leaders and demand changes in their respective societies. </a:t>
            </a:r>
            <a:r>
              <a:rPr lang="en-US" sz="2500">
                <a:solidFill>
                  <a:srgbClr val="000000"/>
                </a:solidFill>
                <a:latin typeface="Arial"/>
                <a:ea typeface="Arial"/>
                <a:cs typeface="Arial"/>
                <a:sym typeface="Arial"/>
              </a:rPr>
              <a:t>The Civil Rights Movement inspired many other protest movements around the world like that of the Northern Irish Catholics for equal rights before the Troubles in Northern Ireland and that of anti-war protests in the US during the Vietnam War. These movements very often did not achieve all of their aims in the 1960s. However, the goals of these groups became part of public debated, helping to change minds on these issues over time. And while some goals have still not been completed, there is little argument that there has been a lot of progress in the past 60 years.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women’s movement </a:t>
            </a:r>
            <a:r>
              <a:rPr lang="en-US" sz="2500">
                <a:solidFill>
                  <a:srgbClr val="000000"/>
                </a:solidFill>
                <a:latin typeface="Arial"/>
                <a:ea typeface="Arial"/>
                <a:cs typeface="Arial"/>
                <a:sym typeface="Arial"/>
              </a:rPr>
              <a:t>campaigned for equal treatment for women around the world (</a:t>
            </a:r>
            <a:r>
              <a:rPr lang="en-US" b="true" sz="2500">
                <a:solidFill>
                  <a:srgbClr val="000000"/>
                </a:solidFill>
                <a:latin typeface="Arial Bold"/>
                <a:ea typeface="Arial Bold"/>
                <a:cs typeface="Arial Bold"/>
                <a:sym typeface="Arial Bold"/>
              </a:rPr>
              <a:t>Ruth Bader Ginsburg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Betty Friedan</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African National Congress </a:t>
            </a:r>
            <a:r>
              <a:rPr lang="en-US" sz="2500">
                <a:solidFill>
                  <a:srgbClr val="000000"/>
                </a:solidFill>
                <a:latin typeface="Arial"/>
                <a:ea typeface="Arial"/>
                <a:cs typeface="Arial"/>
                <a:sym typeface="Arial"/>
              </a:rPr>
              <a:t>campaigned against the apartheid systems of racial discrimination in South Africa (</a:t>
            </a:r>
            <a:r>
              <a:rPr lang="en-US" b="true" sz="2500">
                <a:solidFill>
                  <a:srgbClr val="000000"/>
                </a:solidFill>
                <a:latin typeface="Arial Bold"/>
                <a:ea typeface="Arial Bold"/>
                <a:cs typeface="Arial Bold"/>
                <a:sym typeface="Arial Bold"/>
              </a:rPr>
              <a:t>Nelson Mandela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Desmond Tutu</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student movement </a:t>
            </a:r>
            <a:r>
              <a:rPr lang="en-US" sz="2500">
                <a:solidFill>
                  <a:srgbClr val="000000"/>
                </a:solidFill>
                <a:latin typeface="Arial"/>
                <a:ea typeface="Arial"/>
                <a:cs typeface="Arial"/>
                <a:sym typeface="Arial"/>
              </a:rPr>
              <a:t>campaigned for better conditions in universities and an end to inequality, war and poverty.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gay rights movement </a:t>
            </a:r>
            <a:r>
              <a:rPr lang="en-US" sz="2500">
                <a:solidFill>
                  <a:srgbClr val="000000"/>
                </a:solidFill>
                <a:latin typeface="Arial"/>
                <a:ea typeface="Arial"/>
                <a:cs typeface="Arial"/>
                <a:sym typeface="Arial"/>
              </a:rPr>
              <a:t>protested laws that treated LGBT people as criminals (</a:t>
            </a:r>
            <a:r>
              <a:rPr lang="en-US" b="true" sz="2500">
                <a:solidFill>
                  <a:srgbClr val="000000"/>
                </a:solidFill>
                <a:latin typeface="Arial Bold"/>
                <a:ea typeface="Arial Bold"/>
                <a:cs typeface="Arial Bold"/>
                <a:sym typeface="Arial Bold"/>
              </a:rPr>
              <a:t>Marsha P. Johnson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Dick Leitsch</a:t>
            </a:r>
            <a:r>
              <a:rPr lang="en-US" sz="2500">
                <a:solidFill>
                  <a:srgbClr val="000000"/>
                </a:solidFill>
                <a:latin typeface="Arial"/>
                <a:ea typeface="Arial"/>
                <a:cs typeface="Arial"/>
                <a:sym typeface="Arial"/>
              </a:rPr>
              <a:t>). A violent police raid on </a:t>
            </a:r>
            <a:r>
              <a:rPr lang="en-US" b="true" sz="2500">
                <a:solidFill>
                  <a:srgbClr val="000000"/>
                </a:solidFill>
                <a:latin typeface="Arial Bold"/>
                <a:ea typeface="Arial Bold"/>
                <a:cs typeface="Arial Bold"/>
                <a:sym typeface="Arial Bold"/>
              </a:rPr>
              <a:t>Stonewall Inn </a:t>
            </a:r>
            <a:r>
              <a:rPr lang="en-US" sz="2500">
                <a:solidFill>
                  <a:srgbClr val="000000"/>
                </a:solidFill>
                <a:latin typeface="Arial"/>
                <a:ea typeface="Arial"/>
                <a:cs typeface="Arial"/>
                <a:sym typeface="Arial"/>
              </a:rPr>
              <a:t>(a gay bar) in New York City in June 1969 sparked days of rioting. Within weeks, the LGBTQ+ community had began to organise and would quickly gather momentum.</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environmental movement </a:t>
            </a:r>
            <a:r>
              <a:rPr lang="en-US" sz="2500">
                <a:solidFill>
                  <a:srgbClr val="000000"/>
                </a:solidFill>
                <a:latin typeface="Arial"/>
                <a:ea typeface="Arial"/>
                <a:cs typeface="Arial"/>
                <a:sym typeface="Arial"/>
              </a:rPr>
              <a:t>began to protest threats to the environment such as pollution, the use of chemicals in food and nuclear power.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1960s was a decade of huge change for Ireland and the rest of the world. </a:t>
            </a:r>
            <a:r>
              <a:rPr lang="en-US" sz="3000">
                <a:solidFill>
                  <a:srgbClr val="000000"/>
                </a:solidFill>
                <a:latin typeface="Arial"/>
                <a:ea typeface="Arial"/>
                <a:cs typeface="Arial"/>
                <a:sym typeface="Arial"/>
              </a:rPr>
              <a:t>In Ireland, the 1960s a period of; Political change, as one generation of leaders handed over to another; Economic change, as Ireland abandoned the policies of protectionism; and Social change, with the coming of RTÉ, Vatican II and free education. It was the decade when the modern Irish state was born.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4457"/>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Other protest movements</a:t>
            </a:r>
          </a:p>
        </p:txBody>
      </p:sp>
      <p:sp>
        <p:nvSpPr>
          <p:cNvPr name="TextBox 7" id="7"/>
          <p:cNvSpPr txBox="true"/>
          <p:nvPr/>
        </p:nvSpPr>
        <p:spPr>
          <a:xfrm rot="0">
            <a:off x="1028700" y="1620981"/>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•These movement all adopted similar tactics to try to achieve change:</a:t>
            </a:r>
          </a:p>
          <a:p>
            <a:pPr algn="l" marL="647702" indent="-323851" lvl="1">
              <a:lnSpc>
                <a:spcPts val="4200"/>
              </a:lnSpc>
              <a:buFont typeface="Arial"/>
              <a:buChar char="•"/>
            </a:pPr>
            <a:r>
              <a:rPr lang="en-US" sz="3000">
                <a:solidFill>
                  <a:srgbClr val="000000"/>
                </a:solidFill>
                <a:latin typeface="Arial"/>
                <a:ea typeface="Arial"/>
                <a:cs typeface="Arial"/>
                <a:sym typeface="Arial"/>
              </a:rPr>
              <a:t>They organised </a:t>
            </a:r>
            <a:r>
              <a:rPr lang="en-US" b="true" sz="3000">
                <a:solidFill>
                  <a:srgbClr val="000000"/>
                </a:solidFill>
                <a:latin typeface="Arial Bold"/>
                <a:ea typeface="Arial Bold"/>
                <a:cs typeface="Arial Bold"/>
                <a:sym typeface="Arial Bold"/>
              </a:rPr>
              <a:t>marches</a:t>
            </a:r>
            <a:r>
              <a:rPr lang="en-US" sz="3000">
                <a:solidFill>
                  <a:srgbClr val="000000"/>
                </a:solidFill>
                <a:latin typeface="Arial"/>
                <a:ea typeface="Arial"/>
                <a:cs typeface="Arial"/>
                <a:sym typeface="Arial"/>
              </a:rPr>
              <a:t> to bring people out on the street; visibility highlighting the issues at stake and created media interest which, in turn, forced politicians to respond to the concerns being raised.</a:t>
            </a:r>
          </a:p>
          <a:p>
            <a:pPr algn="l" marL="647702" indent="-323851" lvl="1">
              <a:lnSpc>
                <a:spcPts val="4200"/>
              </a:lnSpc>
              <a:buFont typeface="Arial"/>
              <a:buChar char="•"/>
            </a:pPr>
            <a:r>
              <a:rPr lang="en-US" sz="3000">
                <a:solidFill>
                  <a:srgbClr val="000000"/>
                </a:solidFill>
                <a:latin typeface="Arial"/>
                <a:ea typeface="Arial"/>
                <a:cs typeface="Arial"/>
                <a:sym typeface="Arial"/>
              </a:rPr>
              <a:t>They </a:t>
            </a:r>
            <a:r>
              <a:rPr lang="en-US" b="true" sz="3000">
                <a:solidFill>
                  <a:srgbClr val="000000"/>
                </a:solidFill>
                <a:latin typeface="Arial Bold"/>
                <a:ea typeface="Arial Bold"/>
                <a:cs typeface="Arial Bold"/>
                <a:sym typeface="Arial Bold"/>
              </a:rPr>
              <a:t>published magazines and books </a:t>
            </a:r>
            <a:r>
              <a:rPr lang="en-US" sz="3000">
                <a:solidFill>
                  <a:srgbClr val="000000"/>
                </a:solidFill>
                <a:latin typeface="Arial"/>
                <a:ea typeface="Arial"/>
                <a:cs typeface="Arial"/>
                <a:sym typeface="Arial"/>
              </a:rPr>
              <a:t>to raise awareness of their demands for change and keep people informed of developments in the campaign.</a:t>
            </a:r>
          </a:p>
          <a:p>
            <a:pPr algn="l" marL="647702" indent="-323851" lvl="1">
              <a:lnSpc>
                <a:spcPts val="4200"/>
              </a:lnSpc>
              <a:buFont typeface="Arial"/>
              <a:buChar char="•"/>
            </a:pPr>
            <a:r>
              <a:rPr lang="en-US" sz="3000">
                <a:solidFill>
                  <a:srgbClr val="000000"/>
                </a:solidFill>
                <a:latin typeface="Arial"/>
                <a:ea typeface="Arial"/>
                <a:cs typeface="Arial"/>
                <a:sym typeface="Arial"/>
              </a:rPr>
              <a:t>They </a:t>
            </a:r>
            <a:r>
              <a:rPr lang="en-US" b="true" sz="3000">
                <a:solidFill>
                  <a:srgbClr val="000000"/>
                </a:solidFill>
                <a:latin typeface="Arial Bold"/>
                <a:ea typeface="Arial Bold"/>
                <a:cs typeface="Arial Bold"/>
                <a:sym typeface="Arial Bold"/>
              </a:rPr>
              <a:t>lobbied politicians</a:t>
            </a:r>
            <a:r>
              <a:rPr lang="en-US" sz="3000">
                <a:solidFill>
                  <a:srgbClr val="000000"/>
                </a:solidFill>
                <a:latin typeface="Arial"/>
                <a:ea typeface="Arial"/>
                <a:cs typeface="Arial"/>
                <a:sym typeface="Arial"/>
              </a:rPr>
              <a:t> to change laws.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90339" y="0"/>
            <a:ext cx="8453661" cy="6505920"/>
          </a:xfrm>
          <a:custGeom>
            <a:avLst/>
            <a:gdLst/>
            <a:ahLst/>
            <a:cxnLst/>
            <a:rect r="r" b="b" t="t" l="l"/>
            <a:pathLst>
              <a:path h="6505920" w="8453661">
                <a:moveTo>
                  <a:pt x="0" y="0"/>
                </a:moveTo>
                <a:lnTo>
                  <a:pt x="8453661" y="0"/>
                </a:lnTo>
                <a:lnTo>
                  <a:pt x="8453661" y="6505920"/>
                </a:lnTo>
                <a:lnTo>
                  <a:pt x="0" y="6505920"/>
                </a:lnTo>
                <a:lnTo>
                  <a:pt x="0" y="0"/>
                </a:lnTo>
                <a:close/>
              </a:path>
            </a:pathLst>
          </a:custGeom>
          <a:blipFill>
            <a:blip r:embed="rId2"/>
            <a:stretch>
              <a:fillRect l="-2027" t="-2634" r="-4663" b="-5268"/>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9" id="9"/>
          <p:cNvSpPr/>
          <p:nvPr/>
        </p:nvSpPr>
        <p:spPr>
          <a:xfrm flipH="false" flipV="false" rot="0">
            <a:off x="9144000" y="3883961"/>
            <a:ext cx="7795260" cy="5841349"/>
          </a:xfrm>
          <a:custGeom>
            <a:avLst/>
            <a:gdLst/>
            <a:ahLst/>
            <a:cxnLst/>
            <a:rect r="r" b="b" t="t" l="l"/>
            <a:pathLst>
              <a:path h="5841349" w="7795260">
                <a:moveTo>
                  <a:pt x="0" y="0"/>
                </a:moveTo>
                <a:lnTo>
                  <a:pt x="7795260" y="0"/>
                </a:lnTo>
                <a:lnTo>
                  <a:pt x="7795260" y="5841350"/>
                </a:lnTo>
                <a:lnTo>
                  <a:pt x="0" y="5841350"/>
                </a:lnTo>
                <a:lnTo>
                  <a:pt x="0" y="0"/>
                </a:lnTo>
                <a:close/>
              </a:path>
            </a:pathLst>
          </a:custGeom>
          <a:blipFill>
            <a:blip r:embed="rId3"/>
            <a:stretch>
              <a:fillRect l="-500" t="-3673" r="-4341" b="-6011"/>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381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were African-Americans treated in the US before the Civil Rights Movement?</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tactics used by the Civil Rights Movement?</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African-American Civil Rights Movement inspire other movements around the world?</a:t>
            </a:r>
          </a:p>
          <a:p>
            <a:pPr algn="l" marL="539749" indent="-269875" lvl="1">
              <a:lnSpc>
                <a:spcPts val="3499"/>
              </a:lnSpc>
              <a:buAutoNum type="arabicPeriod" startAt="1"/>
            </a:pPr>
            <a:r>
              <a:rPr lang="en-US" sz="2499">
                <a:solidFill>
                  <a:srgbClr val="0DA33B"/>
                </a:solidFill>
                <a:latin typeface="Arial"/>
                <a:ea typeface="Arial"/>
                <a:cs typeface="Arial"/>
                <a:sym typeface="Arial"/>
              </a:rPr>
              <a:t>Name one protest movement and its goals.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these movements try to achieve change in their societies?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381 (Artefact, 2nd Edition)</a:t>
            </a:r>
          </a:p>
        </p:txBody>
      </p:sp>
      <p:sp>
        <p:nvSpPr>
          <p:cNvPr name="TextBox 7" id="7"/>
          <p:cNvSpPr txBox="true"/>
          <p:nvPr/>
        </p:nvSpPr>
        <p:spPr>
          <a:xfrm rot="0">
            <a:off x="1028700" y="2130424"/>
            <a:ext cx="15609955" cy="73723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Before the Civil Rights Movement, African Americans were treated as second-class citizens. A century before that, many had been slaves. They were discriminated against in many states in education, housing, public facilities, employment, policing, the court system and voting. </a:t>
            </a:r>
          </a:p>
          <a:p>
            <a:pPr algn="l">
              <a:lnSpc>
                <a:spcPts val="4199"/>
              </a:lnSpc>
            </a:pPr>
            <a:r>
              <a:rPr lang="en-US" sz="2999">
                <a:solidFill>
                  <a:srgbClr val="000000"/>
                </a:solidFill>
                <a:latin typeface="Arial"/>
                <a:ea typeface="Arial"/>
                <a:cs typeface="Arial"/>
                <a:sym typeface="Arial"/>
              </a:rPr>
              <a:t>2.    The Civil Rights Movement used non-violent protest: protest marches and boycotts of businesses; using the media to highlight discrimination; and attacking discrimination laws in the courts. </a:t>
            </a:r>
          </a:p>
          <a:p>
            <a:pPr algn="l">
              <a:lnSpc>
                <a:spcPts val="4199"/>
              </a:lnSpc>
            </a:pPr>
            <a:r>
              <a:rPr lang="en-US" sz="2999">
                <a:solidFill>
                  <a:srgbClr val="000000"/>
                </a:solidFill>
                <a:latin typeface="Arial"/>
                <a:ea typeface="Arial"/>
                <a:cs typeface="Arial"/>
                <a:sym typeface="Arial"/>
              </a:rPr>
              <a:t>3.    The 1960s saw various groups take to the streets to challenge political leaders and demand change in their societies and they copied the tactics of the Civil Rights Movement. </a:t>
            </a:r>
          </a:p>
          <a:p>
            <a:pPr algn="l">
              <a:lnSpc>
                <a:spcPts val="4199"/>
              </a:lnSpc>
            </a:pPr>
            <a:r>
              <a:rPr lang="en-US" sz="2999">
                <a:solidFill>
                  <a:srgbClr val="000000"/>
                </a:solidFill>
                <a:latin typeface="Arial"/>
                <a:ea typeface="Arial"/>
                <a:cs typeface="Arial"/>
                <a:sym typeface="Arial"/>
              </a:rPr>
              <a:t>4.    Any of those listed on page 380 of the textbook is acceptable. </a:t>
            </a:r>
          </a:p>
          <a:p>
            <a:pPr algn="l">
              <a:lnSpc>
                <a:spcPts val="4199"/>
              </a:lnSpc>
            </a:pPr>
            <a:r>
              <a:rPr lang="en-US" sz="2999">
                <a:solidFill>
                  <a:srgbClr val="000000"/>
                </a:solidFill>
                <a:latin typeface="Arial"/>
                <a:ea typeface="Arial"/>
                <a:cs typeface="Arial"/>
                <a:sym typeface="Arial"/>
              </a:rPr>
              <a:t>5.    Most of the protest movements adopted similar tactics to those of the Civil Rights Movement. They organised marches to bring people out onto the streets. They published magazines and books to raise awareness of their demands for change and keep people informed of developments in the campaign. They lobbied politicians to change laws.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28.2.3: YOUTH CULTURE</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28.2.3: youth culture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emergence of youth culture</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World War II, there was a ‘</a:t>
            </a:r>
            <a:r>
              <a:rPr lang="en-US" sz="3000" b="true">
                <a:solidFill>
                  <a:srgbClr val="000000"/>
                </a:solidFill>
                <a:latin typeface="Arial Bold"/>
                <a:ea typeface="Arial Bold"/>
                <a:cs typeface="Arial Bold"/>
                <a:sym typeface="Arial Bold"/>
              </a:rPr>
              <a:t>baby boom</a:t>
            </a:r>
            <a:r>
              <a:rPr lang="en-US" sz="3000">
                <a:solidFill>
                  <a:srgbClr val="000000"/>
                </a:solidFill>
                <a:latin typeface="Arial"/>
                <a:ea typeface="Arial"/>
                <a:cs typeface="Arial"/>
                <a:sym typeface="Arial"/>
              </a:rPr>
              <a:t>’ in the West as soldiers returned home, married and had large families; by the 1960s, these children were reaching their teenage years (these babies would be in ranging between </a:t>
            </a:r>
            <a:r>
              <a:rPr lang="en-US" sz="3000" b="true">
                <a:solidFill>
                  <a:srgbClr val="000000"/>
                </a:solidFill>
                <a:latin typeface="Arial Bold"/>
                <a:ea typeface="Arial Bold"/>
                <a:cs typeface="Arial Bold"/>
                <a:sym typeface="Arial Bold"/>
              </a:rPr>
              <a:t>57-75 years old </a:t>
            </a:r>
            <a:r>
              <a:rPr lang="en-US" sz="3000">
                <a:solidFill>
                  <a:srgbClr val="000000"/>
                </a:solidFill>
                <a:latin typeface="Arial"/>
                <a:ea typeface="Arial"/>
                <a:cs typeface="Arial"/>
                <a:sym typeface="Arial"/>
              </a:rPr>
              <a:t>now). Thanks to </a:t>
            </a:r>
            <a:r>
              <a:rPr lang="en-US" sz="3000" b="true">
                <a:solidFill>
                  <a:srgbClr val="000000"/>
                </a:solidFill>
                <a:latin typeface="Arial Bold"/>
                <a:ea typeface="Arial Bold"/>
                <a:cs typeface="Arial Bold"/>
                <a:sym typeface="Arial Bold"/>
              </a:rPr>
              <a:t>free education </a:t>
            </a:r>
            <a:r>
              <a:rPr lang="en-US" sz="3000">
                <a:solidFill>
                  <a:srgbClr val="000000"/>
                </a:solidFill>
                <a:latin typeface="Arial"/>
                <a:ea typeface="Arial"/>
                <a:cs typeface="Arial"/>
                <a:sym typeface="Arial"/>
              </a:rPr>
              <a:t>in many countries, these young people were better educated than in previous generations. The economies of most Western countries boomed in the 1950s and 1960s so people had a lot </a:t>
            </a:r>
            <a:r>
              <a:rPr lang="en-US" sz="3000" b="true">
                <a:solidFill>
                  <a:srgbClr val="000000"/>
                </a:solidFill>
                <a:latin typeface="Arial Bold"/>
                <a:ea typeface="Arial Bold"/>
                <a:cs typeface="Arial Bold"/>
                <a:sym typeface="Arial Bold"/>
              </a:rPr>
              <a:t>more money to spend </a:t>
            </a:r>
            <a:r>
              <a:rPr lang="en-US" sz="3000">
                <a:solidFill>
                  <a:srgbClr val="000000"/>
                </a:solidFill>
                <a:latin typeface="Arial"/>
                <a:ea typeface="Arial"/>
                <a:cs typeface="Arial"/>
                <a:sym typeface="Arial"/>
              </a:rPr>
              <a:t>than their parents had at the same age. </a:t>
            </a:r>
          </a:p>
          <a:p>
            <a:pPr algn="l">
              <a:lnSpc>
                <a:spcPts val="4200"/>
              </a:lnSpc>
            </a:pPr>
            <a:r>
              <a:rPr lang="en-US" sz="3000">
                <a:solidFill>
                  <a:srgbClr val="000000"/>
                </a:solidFill>
                <a:latin typeface="Arial"/>
                <a:ea typeface="Arial"/>
                <a:cs typeface="Arial"/>
                <a:sym typeface="Arial"/>
              </a:rPr>
              <a:t>Young people developed their own tastes in music, fashion and entertainment (youth culture). Very often, it seemed they favoured things that seemed to </a:t>
            </a:r>
            <a:r>
              <a:rPr lang="en-US" sz="3000" b="true">
                <a:solidFill>
                  <a:srgbClr val="000000"/>
                </a:solidFill>
                <a:latin typeface="Arial Bold"/>
                <a:ea typeface="Arial Bold"/>
                <a:cs typeface="Arial Bold"/>
                <a:sym typeface="Arial Bold"/>
              </a:rPr>
              <a:t>reject the values of their parents’ generation</a:t>
            </a:r>
            <a:r>
              <a:rPr lang="en-US" sz="3000">
                <a:solidFill>
                  <a:srgbClr val="000000"/>
                </a:solidFill>
                <a:latin typeface="Arial"/>
                <a:ea typeface="Arial"/>
                <a:cs typeface="Arial"/>
                <a:sym typeface="Arial"/>
              </a:rPr>
              <a:t>. They expressed their difference from what came through their music and dress.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3857898" y="0"/>
            <a:ext cx="10572204" cy="9725311"/>
          </a:xfrm>
          <a:custGeom>
            <a:avLst/>
            <a:gdLst/>
            <a:ahLst/>
            <a:cxnLst/>
            <a:rect r="r" b="b" t="t" l="l"/>
            <a:pathLst>
              <a:path h="9725311" w="10572204">
                <a:moveTo>
                  <a:pt x="0" y="0"/>
                </a:moveTo>
                <a:lnTo>
                  <a:pt x="10572204" y="0"/>
                </a:lnTo>
                <a:lnTo>
                  <a:pt x="10572204" y="9725311"/>
                </a:lnTo>
                <a:lnTo>
                  <a:pt x="0" y="9725311"/>
                </a:lnTo>
                <a:lnTo>
                  <a:pt x="0" y="0"/>
                </a:lnTo>
                <a:close/>
              </a:path>
            </a:pathLst>
          </a:custGeom>
          <a:blipFill>
            <a:blip r:embed="rId2"/>
            <a:stretch>
              <a:fillRect l="-5088" t="-3228" r="-3266" b="-3874"/>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Music</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For the first time, musicians produced music that was deliberately aimed at young people. </a:t>
            </a:r>
            <a:r>
              <a:rPr lang="en-US" sz="3000">
                <a:solidFill>
                  <a:srgbClr val="000000"/>
                </a:solidFill>
                <a:latin typeface="Arial"/>
                <a:ea typeface="Arial"/>
                <a:cs typeface="Arial"/>
                <a:sym typeface="Arial"/>
              </a:rPr>
              <a:t>Pop stars recorded music that was bought in huge quantities by teenagers. This new ‘</a:t>
            </a:r>
            <a:r>
              <a:rPr lang="en-US" sz="3000" b="true">
                <a:solidFill>
                  <a:srgbClr val="000000"/>
                </a:solidFill>
                <a:latin typeface="Arial Bold"/>
                <a:ea typeface="Arial Bold"/>
                <a:cs typeface="Arial Bold"/>
                <a:sym typeface="Arial Bold"/>
              </a:rPr>
              <a:t>pop music</a:t>
            </a:r>
            <a:r>
              <a:rPr lang="en-US" sz="3000">
                <a:solidFill>
                  <a:srgbClr val="000000"/>
                </a:solidFill>
                <a:latin typeface="Arial"/>
                <a:ea typeface="Arial"/>
                <a:cs typeface="Arial"/>
                <a:sym typeface="Arial"/>
              </a:rPr>
              <a:t>’ sounded different and addressed topics that made adults uncomfortable: love, sex, drugs and personal freedom. Many musicians also wrote about the difficult issues of the day in their music. Many older people criticised this music for encouraging what they thought was socially unacceptable behaviour but this endeared it to teenagers even more. </a:t>
            </a:r>
            <a:r>
              <a:rPr lang="en-US" sz="3000">
                <a:solidFill>
                  <a:srgbClr val="000000"/>
                </a:solidFill>
                <a:latin typeface="Arial"/>
                <a:ea typeface="Arial"/>
                <a:cs typeface="Arial"/>
                <a:sym typeface="Arial"/>
              </a:rPr>
              <a:t>Some very popular 1960s music acts were: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0" id="10"/>
          <p:cNvSpPr txBox="true"/>
          <p:nvPr/>
        </p:nvSpPr>
        <p:spPr>
          <a:xfrm rot="0">
            <a:off x="1028700" y="5778499"/>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Beatles</a:t>
            </a:r>
          </a:p>
          <a:p>
            <a:pPr algn="l" marL="647702" indent="-323851" lvl="1">
              <a:lnSpc>
                <a:spcPts val="4200"/>
              </a:lnSpc>
              <a:buFont typeface="Arial"/>
              <a:buChar char="•"/>
            </a:pPr>
            <a:r>
              <a:rPr lang="en-US" sz="3000">
                <a:solidFill>
                  <a:srgbClr val="000000"/>
                </a:solidFill>
                <a:latin typeface="Arial"/>
                <a:ea typeface="Arial"/>
                <a:cs typeface="Arial"/>
                <a:sym typeface="Arial"/>
              </a:rPr>
              <a:t>The Rolling Stones</a:t>
            </a:r>
          </a:p>
          <a:p>
            <a:pPr algn="l" marL="647702" indent="-323851" lvl="1">
              <a:lnSpc>
                <a:spcPts val="4200"/>
              </a:lnSpc>
              <a:buFont typeface="Arial"/>
              <a:buChar char="•"/>
            </a:pPr>
            <a:r>
              <a:rPr lang="en-US" sz="3000">
                <a:solidFill>
                  <a:srgbClr val="000000"/>
                </a:solidFill>
                <a:latin typeface="Arial"/>
                <a:ea typeface="Arial"/>
                <a:cs typeface="Arial"/>
                <a:sym typeface="Arial"/>
              </a:rPr>
              <a:t>Bob Dylan</a:t>
            </a:r>
          </a:p>
          <a:p>
            <a:pPr algn="l" marL="647702" indent="-323851" lvl="1">
              <a:lnSpc>
                <a:spcPts val="4200"/>
              </a:lnSpc>
              <a:buFont typeface="Arial"/>
              <a:buChar char="•"/>
            </a:pPr>
            <a:r>
              <a:rPr lang="en-US" sz="3000">
                <a:solidFill>
                  <a:srgbClr val="000000"/>
                </a:solidFill>
                <a:latin typeface="Arial"/>
                <a:ea typeface="Arial"/>
                <a:cs typeface="Arial"/>
                <a:sym typeface="Arial"/>
              </a:rPr>
              <a:t>The Doors</a:t>
            </a:r>
          </a:p>
          <a:p>
            <a:pPr algn="l" marL="647702" indent="-323851" lvl="1">
              <a:lnSpc>
                <a:spcPts val="4200"/>
              </a:lnSpc>
              <a:buFont typeface="Arial"/>
              <a:buChar char="•"/>
            </a:pPr>
            <a:r>
              <a:rPr lang="en-US" sz="3000">
                <a:solidFill>
                  <a:srgbClr val="000000"/>
                </a:solidFill>
                <a:latin typeface="Arial"/>
                <a:ea typeface="Arial"/>
                <a:cs typeface="Arial"/>
                <a:sym typeface="Arial"/>
              </a:rPr>
              <a:t>Dusty Springfield</a:t>
            </a:r>
          </a:p>
        </p:txBody>
      </p:sp>
      <p:sp>
        <p:nvSpPr>
          <p:cNvPr name="TextBox 11" id="11"/>
          <p:cNvSpPr txBox="true"/>
          <p:nvPr/>
        </p:nvSpPr>
        <p:spPr>
          <a:xfrm rot="0">
            <a:off x="8833677" y="5778499"/>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Supremes</a:t>
            </a:r>
          </a:p>
          <a:p>
            <a:pPr algn="l" marL="647702" indent="-323851" lvl="1">
              <a:lnSpc>
                <a:spcPts val="4200"/>
              </a:lnSpc>
              <a:buFont typeface="Arial"/>
              <a:buChar char="•"/>
            </a:pPr>
            <a:r>
              <a:rPr lang="en-US" sz="3000">
                <a:solidFill>
                  <a:srgbClr val="000000"/>
                </a:solidFill>
                <a:latin typeface="Arial"/>
                <a:ea typeface="Arial"/>
                <a:cs typeface="Arial"/>
                <a:sym typeface="Arial"/>
              </a:rPr>
              <a:t>Elvis Presly</a:t>
            </a:r>
          </a:p>
          <a:p>
            <a:pPr algn="l" marL="647702" indent="-323851" lvl="1">
              <a:lnSpc>
                <a:spcPts val="4200"/>
              </a:lnSpc>
              <a:buFont typeface="Arial"/>
              <a:buChar char="•"/>
            </a:pPr>
            <a:r>
              <a:rPr lang="en-US" sz="3000">
                <a:solidFill>
                  <a:srgbClr val="000000"/>
                </a:solidFill>
                <a:latin typeface="Arial"/>
                <a:ea typeface="Arial"/>
                <a:cs typeface="Arial"/>
                <a:sym typeface="Arial"/>
              </a:rPr>
              <a:t>Aretha Franklin</a:t>
            </a:r>
          </a:p>
          <a:p>
            <a:pPr algn="l" marL="647702" indent="-323851" lvl="1">
              <a:lnSpc>
                <a:spcPts val="4200"/>
              </a:lnSpc>
              <a:buFont typeface="Arial"/>
              <a:buChar char="•"/>
            </a:pPr>
            <a:r>
              <a:rPr lang="en-US" sz="3000">
                <a:solidFill>
                  <a:srgbClr val="000000"/>
                </a:solidFill>
                <a:latin typeface="Arial"/>
                <a:ea typeface="Arial"/>
                <a:cs typeface="Arial"/>
                <a:sym typeface="Arial"/>
              </a:rPr>
              <a:t>Janis Joplin</a:t>
            </a:r>
          </a:p>
          <a:p>
            <a:pPr algn="l" marL="647702" indent="-323851" lvl="1">
              <a:lnSpc>
                <a:spcPts val="4200"/>
              </a:lnSpc>
              <a:buFont typeface="Arial"/>
              <a:buChar char="•"/>
            </a:pPr>
            <a:r>
              <a:rPr lang="en-US" sz="3000">
                <a:solidFill>
                  <a:srgbClr val="000000"/>
                </a:solidFill>
                <a:latin typeface="Arial"/>
                <a:ea typeface="Arial"/>
                <a:cs typeface="Arial"/>
                <a:sym typeface="Arial"/>
              </a:rPr>
              <a:t>Jimi Hendrix</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5904271" cy="4859317"/>
          </a:xfrm>
          <a:custGeom>
            <a:avLst/>
            <a:gdLst/>
            <a:ahLst/>
            <a:cxnLst/>
            <a:rect r="r" b="b" t="t" l="l"/>
            <a:pathLst>
              <a:path h="4859317" w="5904271">
                <a:moveTo>
                  <a:pt x="0" y="0"/>
                </a:moveTo>
                <a:lnTo>
                  <a:pt x="5904271" y="0"/>
                </a:lnTo>
                <a:lnTo>
                  <a:pt x="5904271" y="4859317"/>
                </a:lnTo>
                <a:lnTo>
                  <a:pt x="0" y="4859317"/>
                </a:lnTo>
                <a:lnTo>
                  <a:pt x="0" y="0"/>
                </a:lnTo>
                <a:close/>
              </a:path>
            </a:pathLst>
          </a:custGeom>
          <a:blipFill>
            <a:blip r:embed="rId2"/>
            <a:stretch>
              <a:fillRect l="-4735" t="-2237" r="-3649" b="-3836"/>
            </a:stretch>
          </a:blipFill>
        </p:spPr>
      </p:sp>
      <p:sp>
        <p:nvSpPr>
          <p:cNvPr name="Freeform 7" id="7"/>
          <p:cNvSpPr/>
          <p:nvPr/>
        </p:nvSpPr>
        <p:spPr>
          <a:xfrm flipH="false" flipV="false" rot="0">
            <a:off x="13747298" y="0"/>
            <a:ext cx="3191962" cy="4859317"/>
          </a:xfrm>
          <a:custGeom>
            <a:avLst/>
            <a:gdLst/>
            <a:ahLst/>
            <a:cxnLst/>
            <a:rect r="r" b="b" t="t" l="l"/>
            <a:pathLst>
              <a:path h="4859317" w="3191962">
                <a:moveTo>
                  <a:pt x="0" y="0"/>
                </a:moveTo>
                <a:lnTo>
                  <a:pt x="3191962" y="0"/>
                </a:lnTo>
                <a:lnTo>
                  <a:pt x="3191962" y="4859317"/>
                </a:lnTo>
                <a:lnTo>
                  <a:pt x="0" y="4859317"/>
                </a:lnTo>
                <a:lnTo>
                  <a:pt x="0" y="0"/>
                </a:lnTo>
                <a:close/>
              </a:path>
            </a:pathLst>
          </a:custGeom>
          <a:blipFill>
            <a:blip r:embed="rId3"/>
            <a:stretch>
              <a:fillRect l="-5355" t="-1546" r="-5854" b="-1856"/>
            </a:stretch>
          </a:blipFill>
        </p:spPr>
      </p:sp>
      <p:sp>
        <p:nvSpPr>
          <p:cNvPr name="Freeform 8" id="8"/>
          <p:cNvSpPr/>
          <p:nvPr/>
        </p:nvSpPr>
        <p:spPr>
          <a:xfrm flipH="false" flipV="false" rot="0">
            <a:off x="685800" y="4859317"/>
            <a:ext cx="6169123" cy="4865994"/>
          </a:xfrm>
          <a:custGeom>
            <a:avLst/>
            <a:gdLst/>
            <a:ahLst/>
            <a:cxnLst/>
            <a:rect r="r" b="b" t="t" l="l"/>
            <a:pathLst>
              <a:path h="4865994" w="6169123">
                <a:moveTo>
                  <a:pt x="0" y="0"/>
                </a:moveTo>
                <a:lnTo>
                  <a:pt x="6169123" y="0"/>
                </a:lnTo>
                <a:lnTo>
                  <a:pt x="6169123" y="4865994"/>
                </a:lnTo>
                <a:lnTo>
                  <a:pt x="0" y="4865994"/>
                </a:lnTo>
                <a:lnTo>
                  <a:pt x="0" y="0"/>
                </a:lnTo>
                <a:close/>
              </a:path>
            </a:pathLst>
          </a:custGeom>
          <a:blipFill>
            <a:blip r:embed="rId4"/>
            <a:stretch>
              <a:fillRect l="-3917" t="-4634" r="-3582" b="-5297"/>
            </a:stretch>
          </a:blipFill>
        </p:spPr>
      </p:sp>
      <p:sp>
        <p:nvSpPr>
          <p:cNvPr name="Freeform 9" id="9"/>
          <p:cNvSpPr/>
          <p:nvPr/>
        </p:nvSpPr>
        <p:spPr>
          <a:xfrm flipH="false" flipV="false" rot="0">
            <a:off x="7136838" y="0"/>
            <a:ext cx="6063693" cy="4859317"/>
          </a:xfrm>
          <a:custGeom>
            <a:avLst/>
            <a:gdLst/>
            <a:ahLst/>
            <a:cxnLst/>
            <a:rect r="r" b="b" t="t" l="l"/>
            <a:pathLst>
              <a:path h="4859317" w="6063693">
                <a:moveTo>
                  <a:pt x="0" y="0"/>
                </a:moveTo>
                <a:lnTo>
                  <a:pt x="6063693" y="0"/>
                </a:lnTo>
                <a:lnTo>
                  <a:pt x="6063693" y="4859317"/>
                </a:lnTo>
                <a:lnTo>
                  <a:pt x="0" y="4859317"/>
                </a:lnTo>
                <a:lnTo>
                  <a:pt x="0" y="0"/>
                </a:lnTo>
                <a:close/>
              </a:path>
            </a:pathLst>
          </a:custGeom>
          <a:blipFill>
            <a:blip r:embed="rId5"/>
            <a:stretch>
              <a:fillRect l="-3105" t="-3229" r="-3675" b="-3875"/>
            </a:stretch>
          </a:blipFill>
        </p:spPr>
      </p:sp>
      <p:sp>
        <p:nvSpPr>
          <p:cNvPr name="Freeform 10" id="10"/>
          <p:cNvSpPr/>
          <p:nvPr/>
        </p:nvSpPr>
        <p:spPr>
          <a:xfrm flipH="false" flipV="false" rot="0">
            <a:off x="6838946" y="4859317"/>
            <a:ext cx="4130287" cy="4865994"/>
          </a:xfrm>
          <a:custGeom>
            <a:avLst/>
            <a:gdLst/>
            <a:ahLst/>
            <a:cxnLst/>
            <a:rect r="r" b="b" t="t" l="l"/>
            <a:pathLst>
              <a:path h="4865994" w="4130287">
                <a:moveTo>
                  <a:pt x="0" y="0"/>
                </a:moveTo>
                <a:lnTo>
                  <a:pt x="4130287" y="0"/>
                </a:lnTo>
                <a:lnTo>
                  <a:pt x="4130287" y="4865994"/>
                </a:lnTo>
                <a:lnTo>
                  <a:pt x="0" y="4865994"/>
                </a:lnTo>
                <a:lnTo>
                  <a:pt x="0" y="0"/>
                </a:lnTo>
                <a:close/>
              </a:path>
            </a:pathLst>
          </a:custGeom>
          <a:blipFill>
            <a:blip r:embed="rId6"/>
            <a:stretch>
              <a:fillRect l="0" t="0" r="0" b="0"/>
            </a:stretch>
          </a:blipFill>
        </p:spPr>
      </p:sp>
      <p:sp>
        <p:nvSpPr>
          <p:cNvPr name="Freeform 11" id="11"/>
          <p:cNvSpPr/>
          <p:nvPr/>
        </p:nvSpPr>
        <p:spPr>
          <a:xfrm flipH="false" flipV="false" rot="0">
            <a:off x="10969233" y="4859317"/>
            <a:ext cx="5970027" cy="4865994"/>
          </a:xfrm>
          <a:custGeom>
            <a:avLst/>
            <a:gdLst/>
            <a:ahLst/>
            <a:cxnLst/>
            <a:rect r="r" b="b" t="t" l="l"/>
            <a:pathLst>
              <a:path h="4865994" w="5970027">
                <a:moveTo>
                  <a:pt x="0" y="0"/>
                </a:moveTo>
                <a:lnTo>
                  <a:pt x="5970027" y="0"/>
                </a:lnTo>
                <a:lnTo>
                  <a:pt x="5970027" y="4865994"/>
                </a:lnTo>
                <a:lnTo>
                  <a:pt x="0" y="4865994"/>
                </a:lnTo>
                <a:lnTo>
                  <a:pt x="0" y="0"/>
                </a:lnTo>
                <a:close/>
              </a:path>
            </a:pathLst>
          </a:custGeom>
          <a:blipFill>
            <a:blip r:embed="rId7"/>
            <a:stretch>
              <a:fillRect l="-8755" t="0" r="-13409" b="0"/>
            </a:stretch>
          </a:blipFill>
        </p:spPr>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TextBox 14" id="14"/>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8"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9"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0" tooltip="https://educate.ie/"/>
              </a:rPr>
              <a:t>educate.ie</a:t>
            </a:r>
            <a:r>
              <a:rPr lang="en-US" sz="1800">
                <a:solidFill>
                  <a:srgbClr val="000000"/>
                </a:solidFill>
                <a:latin typeface="Arial"/>
                <a:ea typeface="Arial"/>
                <a:cs typeface="Arial"/>
                <a:sym typeface="Arial"/>
              </a:rPr>
              <a:t>)</a:t>
            </a:r>
          </a:p>
        </p:txBody>
      </p:sp>
      <p:grpSp>
        <p:nvGrpSpPr>
          <p:cNvPr name="Group 15" id="15"/>
          <p:cNvGrpSpPr/>
          <p:nvPr/>
        </p:nvGrpSpPr>
        <p:grpSpPr>
          <a:xfrm rot="0">
            <a:off x="11383909" y="9756776"/>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Fashion</a:t>
            </a:r>
          </a:p>
        </p:txBody>
      </p:sp>
      <p:sp>
        <p:nvSpPr>
          <p:cNvPr name="TextBox 7" id="7"/>
          <p:cNvSpPr txBox="true"/>
          <p:nvPr/>
        </p:nvSpPr>
        <p:spPr>
          <a:xfrm rot="0">
            <a:off x="1028700" y="2120899"/>
            <a:ext cx="11467116"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clothes that young people wore in the 1960s also reflected new values. </a:t>
            </a:r>
            <a:r>
              <a:rPr lang="en-US" sz="3000">
                <a:solidFill>
                  <a:srgbClr val="000000"/>
                </a:solidFill>
                <a:latin typeface="Arial"/>
                <a:ea typeface="Arial"/>
                <a:cs typeface="Arial"/>
                <a:sym typeface="Arial"/>
              </a:rPr>
              <a:t>By the mid-1960s, the more conservative styles of the 1950s had been replaced </a:t>
            </a:r>
            <a:r>
              <a:rPr lang="en-US" sz="3000" b="true">
                <a:solidFill>
                  <a:srgbClr val="000000"/>
                </a:solidFill>
                <a:latin typeface="Arial Bold"/>
                <a:ea typeface="Arial Bold"/>
                <a:cs typeface="Arial Bold"/>
                <a:sym typeface="Arial Bold"/>
              </a:rPr>
              <a:t>with bright, swirling colours and very different styles</a:t>
            </a:r>
            <a:r>
              <a:rPr lang="en-US" sz="3000">
                <a:solidFill>
                  <a:srgbClr val="000000"/>
                </a:solidFill>
                <a:latin typeface="Arial"/>
                <a:ea typeface="Arial"/>
                <a:cs typeface="Arial"/>
                <a:sym typeface="Arial"/>
              </a:rPr>
              <a:t>. Gone were the below-the-knee-length skirts for women and in came the </a:t>
            </a:r>
            <a:r>
              <a:rPr lang="en-US" sz="3000" b="true">
                <a:solidFill>
                  <a:srgbClr val="000000"/>
                </a:solidFill>
                <a:latin typeface="Arial Bold"/>
                <a:ea typeface="Arial Bold"/>
                <a:cs typeface="Arial Bold"/>
                <a:sym typeface="Arial Bold"/>
              </a:rPr>
              <a:t>miniskirt</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Psychedelic, tie-dye shirts, long hair and beards </a:t>
            </a:r>
            <a:r>
              <a:rPr lang="en-US" sz="3000">
                <a:solidFill>
                  <a:srgbClr val="000000"/>
                </a:solidFill>
                <a:latin typeface="Arial"/>
                <a:ea typeface="Arial"/>
                <a:cs typeface="Arial"/>
                <a:sym typeface="Arial"/>
              </a:rPr>
              <a:t>replaced the traditional short hair, shirts and trousers on men. </a:t>
            </a:r>
            <a:r>
              <a:rPr lang="en-US" sz="3000">
                <a:solidFill>
                  <a:srgbClr val="000000"/>
                </a:solidFill>
                <a:latin typeface="Arial"/>
                <a:ea typeface="Arial"/>
                <a:cs typeface="Arial"/>
                <a:sym typeface="Arial"/>
              </a:rPr>
              <a:t>These new fashions symbolised the rejection of values of their parents and many of these new trends, especially for those women, scandalised older people. </a:t>
            </a:r>
          </a:p>
          <a:p>
            <a:pPr algn="l">
              <a:lnSpc>
                <a:spcPts val="4200"/>
              </a:lnSpc>
            </a:pPr>
            <a:r>
              <a:rPr lang="en-US" sz="3000">
                <a:solidFill>
                  <a:srgbClr val="000000"/>
                </a:solidFill>
                <a:latin typeface="Arial"/>
                <a:ea typeface="Arial"/>
                <a:cs typeface="Arial"/>
                <a:sym typeface="Arial"/>
              </a:rPr>
              <a:t>A key aim of the women’s movement in the 1960s was to give women a greater control over their own personal lives and relationships. The miniskirt came to symbolise the new </a:t>
            </a:r>
            <a:r>
              <a:rPr lang="en-US" sz="3000" b="true">
                <a:solidFill>
                  <a:srgbClr val="000000"/>
                </a:solidFill>
                <a:latin typeface="Arial Bold"/>
                <a:ea typeface="Arial Bold"/>
                <a:cs typeface="Arial Bold"/>
                <a:sym typeface="Arial Bold"/>
              </a:rPr>
              <a:t>sexual freedom</a:t>
            </a:r>
            <a:r>
              <a:rPr lang="en-US" sz="3000">
                <a:solidFill>
                  <a:srgbClr val="000000"/>
                </a:solidFill>
                <a:latin typeface="Arial"/>
                <a:ea typeface="Arial"/>
                <a:cs typeface="Arial"/>
                <a:sym typeface="Arial"/>
              </a:rPr>
              <a:t> that women now enjoyed thanks to the availability of the </a:t>
            </a:r>
            <a:r>
              <a:rPr lang="en-US" sz="3000" b="true">
                <a:solidFill>
                  <a:srgbClr val="000000"/>
                </a:solidFill>
                <a:latin typeface="Arial Bold"/>
                <a:ea typeface="Arial Bold"/>
                <a:cs typeface="Arial Bold"/>
                <a:sym typeface="Arial Bold"/>
              </a:rPr>
              <a:t>contraceptive pill</a:t>
            </a:r>
            <a:r>
              <a:rPr lang="en-US" sz="30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12495816" y="3112087"/>
            <a:ext cx="4443444" cy="5745861"/>
          </a:xfrm>
          <a:custGeom>
            <a:avLst/>
            <a:gdLst/>
            <a:ahLst/>
            <a:cxnLst/>
            <a:rect r="r" b="b" t="t" l="l"/>
            <a:pathLst>
              <a:path h="5745861" w="4443444">
                <a:moveTo>
                  <a:pt x="0" y="0"/>
                </a:moveTo>
                <a:lnTo>
                  <a:pt x="4443444" y="0"/>
                </a:lnTo>
                <a:lnTo>
                  <a:pt x="4443444" y="5745861"/>
                </a:lnTo>
                <a:lnTo>
                  <a:pt x="0" y="5745861"/>
                </a:lnTo>
                <a:lnTo>
                  <a:pt x="0" y="0"/>
                </a:lnTo>
                <a:close/>
              </a:path>
            </a:pathLst>
          </a:custGeom>
          <a:blipFill>
            <a:blip r:embed="rId2"/>
            <a:stretch>
              <a:fillRect l="-4104" t="-3491" r="-2462" b="-2222"/>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28.1.1 THE 1950S: IRELAND’S LOST DECADE</a:t>
            </a:r>
          </a:p>
        </p:txBody>
      </p:sp>
      <p:sp>
        <p:nvSpPr>
          <p:cNvPr name="TextBox 4" id="4"/>
          <p:cNvSpPr txBox="true"/>
          <p:nvPr/>
        </p:nvSpPr>
        <p:spPr>
          <a:xfrm rot="0">
            <a:off x="0" y="3871465"/>
            <a:ext cx="18288000"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28.1.1 the 1950s: ireland’s lost decade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impact of youth culture</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al"/>
                <a:ea typeface="Arial"/>
                <a:cs typeface="Arial"/>
                <a:sym typeface="Arial"/>
              </a:rPr>
              <a:t>Free education meant that more young people went to university and were </a:t>
            </a:r>
            <a:r>
              <a:rPr lang="en-US" b="true" sz="3000">
                <a:solidFill>
                  <a:srgbClr val="000000"/>
                </a:solidFill>
                <a:latin typeface="Arial Bold"/>
                <a:ea typeface="Arial Bold"/>
                <a:cs typeface="Arial Bold"/>
                <a:sym typeface="Arial Bold"/>
              </a:rPr>
              <a:t>better educated </a:t>
            </a:r>
            <a:r>
              <a:rPr lang="en-US" sz="3000">
                <a:solidFill>
                  <a:srgbClr val="000000"/>
                </a:solidFill>
                <a:latin typeface="Arial"/>
                <a:ea typeface="Arial"/>
                <a:cs typeface="Arial"/>
                <a:sym typeface="Arial"/>
              </a:rPr>
              <a:t>than before.</a:t>
            </a:r>
          </a:p>
          <a:p>
            <a:pPr algn="just" marL="647702" indent="-323851" lvl="1">
              <a:lnSpc>
                <a:spcPts val="4200"/>
              </a:lnSpc>
              <a:buFont typeface="Arial"/>
              <a:buChar char="•"/>
            </a:pPr>
            <a:r>
              <a:rPr lang="en-US" sz="3000">
                <a:solidFill>
                  <a:srgbClr val="000000"/>
                </a:solidFill>
                <a:latin typeface="Arial"/>
                <a:ea typeface="Arial"/>
                <a:cs typeface="Arial"/>
                <a:sym typeface="Arial"/>
              </a:rPr>
              <a:t>They wanted </a:t>
            </a:r>
            <a:r>
              <a:rPr lang="en-US" b="true" sz="3000">
                <a:solidFill>
                  <a:srgbClr val="000000"/>
                </a:solidFill>
                <a:latin typeface="Arial Bold"/>
                <a:ea typeface="Arial Bold"/>
                <a:cs typeface="Arial Bold"/>
                <a:sym typeface="Arial Bold"/>
              </a:rPr>
              <a:t>a different world </a:t>
            </a:r>
            <a:r>
              <a:rPr lang="en-US" sz="3000">
                <a:solidFill>
                  <a:srgbClr val="000000"/>
                </a:solidFill>
                <a:latin typeface="Arial"/>
                <a:ea typeface="Arial"/>
                <a:cs typeface="Arial"/>
                <a:sym typeface="Arial"/>
              </a:rPr>
              <a:t>to that of their parents. This demand was expressed in many ways, including the student movement, new musical styles and new attitudes to clothes. </a:t>
            </a:r>
          </a:p>
          <a:p>
            <a:pPr algn="just" marL="647702" indent="-323851" lvl="1">
              <a:lnSpc>
                <a:spcPts val="4200"/>
              </a:lnSpc>
              <a:buFont typeface="Arial"/>
              <a:buChar char="•"/>
            </a:pPr>
            <a:r>
              <a:rPr lang="en-US" sz="3000">
                <a:solidFill>
                  <a:srgbClr val="000000"/>
                </a:solidFill>
                <a:latin typeface="Arial"/>
                <a:ea typeface="Arial"/>
                <a:cs typeface="Arial"/>
                <a:sym typeface="Arial"/>
              </a:rPr>
              <a:t>Behaviour changed as well. Many young people, especially young women, began to question their expected place in society and to demand </a:t>
            </a:r>
            <a:r>
              <a:rPr lang="en-US" b="true" sz="3000">
                <a:solidFill>
                  <a:srgbClr val="000000"/>
                </a:solidFill>
                <a:latin typeface="Arial Bold"/>
                <a:ea typeface="Arial Bold"/>
                <a:cs typeface="Arial Bold"/>
                <a:sym typeface="Arial Bold"/>
              </a:rPr>
              <a:t>more freedom and choice</a:t>
            </a:r>
            <a:r>
              <a:rPr lang="en-US" sz="3000">
                <a:solidFill>
                  <a:srgbClr val="000000"/>
                </a:solidFill>
                <a:latin typeface="Arial"/>
                <a:ea typeface="Arial"/>
                <a:cs typeface="Arial"/>
                <a:sym typeface="Arial"/>
              </a:rPr>
              <a:t>.</a:t>
            </a:r>
          </a:p>
          <a:p>
            <a:pPr algn="just" marL="647702" indent="-323851" lvl="1">
              <a:lnSpc>
                <a:spcPts val="4200"/>
              </a:lnSpc>
              <a:buFont typeface="Arial"/>
              <a:buChar char="•"/>
            </a:pPr>
            <a:r>
              <a:rPr lang="en-US" sz="3000">
                <a:solidFill>
                  <a:srgbClr val="000000"/>
                </a:solidFill>
                <a:latin typeface="Arial"/>
                <a:ea typeface="Arial"/>
                <a:cs typeface="Arial"/>
                <a:sym typeface="Arial"/>
              </a:rPr>
              <a:t>As the economies of the West grew, more young people had their own jobs, including large numbers of women. This meant they had </a:t>
            </a:r>
            <a:r>
              <a:rPr lang="en-US" b="true" sz="3000">
                <a:solidFill>
                  <a:srgbClr val="000000"/>
                </a:solidFill>
                <a:latin typeface="Arial Bold"/>
                <a:ea typeface="Arial Bold"/>
                <a:cs typeface="Arial Bold"/>
                <a:sym typeface="Arial Bold"/>
              </a:rPr>
              <a:t>greater economic independence </a:t>
            </a:r>
            <a:r>
              <a:rPr lang="en-US" sz="3000">
                <a:solidFill>
                  <a:srgbClr val="000000"/>
                </a:solidFill>
                <a:latin typeface="Arial"/>
                <a:ea typeface="Arial"/>
                <a:cs typeface="Arial"/>
                <a:sym typeface="Arial"/>
              </a:rPr>
              <a:t>from their parents. </a:t>
            </a:r>
          </a:p>
          <a:p>
            <a:pPr algn="just" marL="647702" indent="-323851" lvl="1">
              <a:lnSpc>
                <a:spcPts val="4200"/>
              </a:lnSpc>
              <a:buFont typeface="Arial"/>
              <a:buChar char="•"/>
            </a:pPr>
            <a:r>
              <a:rPr lang="en-US" sz="3000">
                <a:solidFill>
                  <a:srgbClr val="000000"/>
                </a:solidFill>
                <a:latin typeface="Arial"/>
                <a:ea typeface="Arial"/>
                <a:cs typeface="Arial"/>
                <a:sym typeface="Arial"/>
              </a:rPr>
              <a:t>By the end of the 1960s, they were marrying and children at a later age. </a:t>
            </a:r>
            <a:r>
              <a:rPr lang="en-US" b="true" sz="3000">
                <a:solidFill>
                  <a:srgbClr val="000000"/>
                </a:solidFill>
                <a:latin typeface="Arial Bold"/>
                <a:ea typeface="Arial Bold"/>
                <a:cs typeface="Arial Bold"/>
                <a:sym typeface="Arial Bold"/>
              </a:rPr>
              <a:t>Marriage breakdown</a:t>
            </a:r>
            <a:r>
              <a:rPr lang="en-US" sz="3000">
                <a:solidFill>
                  <a:srgbClr val="000000"/>
                </a:solidFill>
                <a:latin typeface="Arial"/>
                <a:ea typeface="Arial"/>
                <a:cs typeface="Arial"/>
                <a:sym typeface="Arial"/>
              </a:rPr>
              <a:t> became more accepted and </a:t>
            </a:r>
            <a:r>
              <a:rPr lang="en-US" b="true" sz="3000">
                <a:solidFill>
                  <a:srgbClr val="000000"/>
                </a:solidFill>
                <a:latin typeface="Arial Bold"/>
                <a:ea typeface="Arial Bold"/>
                <a:cs typeface="Arial Bold"/>
                <a:sym typeface="Arial Bold"/>
              </a:rPr>
              <a:t>divorce</a:t>
            </a:r>
            <a:r>
              <a:rPr lang="en-US" sz="3000">
                <a:solidFill>
                  <a:srgbClr val="000000"/>
                </a:solidFill>
                <a:latin typeface="Arial"/>
                <a:ea typeface="Arial"/>
                <a:cs typeface="Arial"/>
                <a:sym typeface="Arial"/>
              </a:rPr>
              <a:t> more common.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383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were young people of the 1960s different from their parents’ generation?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youth culture?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music change during the 1960s?</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music of the 1960s criticised by some people?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fashion change during the 1960s? What did these changes represent?</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lives of young people change during the 1960s?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383 (Artefact, 2nd Edition)</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Young people of the 1960s were better educated than previous generations due to free education and had far more money to spend than their parents had at the same age. </a:t>
            </a:r>
          </a:p>
          <a:p>
            <a:pPr algn="l">
              <a:lnSpc>
                <a:spcPts val="4199"/>
              </a:lnSpc>
            </a:pPr>
            <a:r>
              <a:rPr lang="en-US" sz="2999">
                <a:solidFill>
                  <a:srgbClr val="000000"/>
                </a:solidFill>
                <a:latin typeface="Arial"/>
                <a:ea typeface="Arial"/>
                <a:cs typeface="Arial"/>
                <a:sym typeface="Arial"/>
              </a:rPr>
              <a:t>2.    Youth culture: young people’s tastes in music, fashion and entertainment. </a:t>
            </a:r>
          </a:p>
          <a:p>
            <a:pPr algn="l">
              <a:lnSpc>
                <a:spcPts val="4199"/>
              </a:lnSpc>
            </a:pPr>
            <a:r>
              <a:rPr lang="en-US" sz="2999">
                <a:solidFill>
                  <a:srgbClr val="000000"/>
                </a:solidFill>
                <a:latin typeface="Arial"/>
                <a:ea typeface="Arial"/>
                <a:cs typeface="Arial"/>
                <a:sym typeface="Arial"/>
              </a:rPr>
              <a:t>3.    It sounded very different and addressed topics such as love, sex, drugs, personal freedom and politics. </a:t>
            </a:r>
          </a:p>
          <a:p>
            <a:pPr algn="l">
              <a:lnSpc>
                <a:spcPts val="4199"/>
              </a:lnSpc>
            </a:pPr>
            <a:r>
              <a:rPr lang="en-US" sz="2999">
                <a:solidFill>
                  <a:srgbClr val="000000"/>
                </a:solidFill>
                <a:latin typeface="Arial"/>
                <a:ea typeface="Arial"/>
                <a:cs typeface="Arial"/>
                <a:sym typeface="Arial"/>
              </a:rPr>
              <a:t>4.    They believed it encouraged socially unacceptable behaviour among young people. </a:t>
            </a:r>
          </a:p>
          <a:p>
            <a:pPr algn="l">
              <a:lnSpc>
                <a:spcPts val="4199"/>
              </a:lnSpc>
            </a:pPr>
            <a:r>
              <a:rPr lang="en-US" sz="2999">
                <a:solidFill>
                  <a:srgbClr val="000000"/>
                </a:solidFill>
                <a:latin typeface="Arial"/>
                <a:ea typeface="Arial"/>
                <a:cs typeface="Arial"/>
                <a:sym typeface="Arial"/>
              </a:rPr>
              <a:t>5.    1960s fashion featured bright, swirling colours and very different, playful styles. The miniskirt arrived for women. For men, psychedelic tie-dye shirts, long hair and beards replaced the traditional, conservative short hair, shirts and trousers. These new fashions symbolised the rejection of their parents’ values. </a:t>
            </a:r>
          </a:p>
          <a:p>
            <a:pPr algn="l">
              <a:lnSpc>
                <a:spcPts val="4199"/>
              </a:lnSpc>
            </a:pPr>
            <a:r>
              <a:rPr lang="en-US" sz="2999">
                <a:solidFill>
                  <a:srgbClr val="000000"/>
                </a:solidFill>
                <a:latin typeface="Arial"/>
                <a:ea typeface="Arial"/>
                <a:cs typeface="Arial"/>
                <a:sym typeface="Arial"/>
              </a:rPr>
              <a:t>6.    They were better educated, wealthier and had more freedom than the generations who went before them.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28.3: SUMMARY</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28.3: summary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1960-1969</a:t>
            </a:r>
          </a:p>
        </p:txBody>
      </p:sp>
      <p:sp>
        <p:nvSpPr>
          <p:cNvPr name="TextBox 7" id="7"/>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7" id="7"/>
          <p:cNvSpPr txBox="true"/>
          <p:nvPr/>
        </p:nvSpPr>
        <p:spPr>
          <a:xfrm rot="0">
            <a:off x="1028700" y="2130424"/>
            <a:ext cx="15609955" cy="7372350"/>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ea typeface="Arial"/>
                <a:cs typeface="Arial"/>
                <a:sym typeface="Arial"/>
              </a:rPr>
              <a:t>Like the rest of the world, Ireland experienced rapid and far-reaching changes during the 1960s. Nearly all the changes were initiated by governments led by Seán Lemass. In some cases, like the economy, the impact was immediate. In other cases, like the launch of RTÉ or Vatican II, the effect would take longer to be felt in society.</a:t>
            </a:r>
          </a:p>
          <a:p>
            <a:pPr algn="l" marL="647697" indent="-323848" lvl="1">
              <a:lnSpc>
                <a:spcPts val="4199"/>
              </a:lnSpc>
              <a:buFont typeface="Arial"/>
              <a:buChar char="•"/>
            </a:pPr>
            <a:r>
              <a:rPr lang="en-US" sz="2999">
                <a:solidFill>
                  <a:srgbClr val="000000"/>
                </a:solidFill>
                <a:latin typeface="Arial"/>
                <a:ea typeface="Arial"/>
                <a:cs typeface="Arial"/>
                <a:sym typeface="Arial"/>
              </a:rPr>
              <a:t>Economics: Ireland dropped protectionism in favour of free trade and foreign investment.</a:t>
            </a:r>
          </a:p>
          <a:p>
            <a:pPr algn="l" marL="647697" indent="-323848" lvl="1">
              <a:lnSpc>
                <a:spcPts val="4199"/>
              </a:lnSpc>
              <a:buFont typeface="Arial"/>
              <a:buChar char="•"/>
            </a:pPr>
            <a:r>
              <a:rPr lang="en-US" sz="2999">
                <a:solidFill>
                  <a:srgbClr val="000000"/>
                </a:solidFill>
                <a:latin typeface="Arial"/>
                <a:ea typeface="Arial"/>
                <a:cs typeface="Arial"/>
                <a:sym typeface="Arial"/>
              </a:rPr>
              <a:t>Northern Ireland: Lemass met with Terence O’Neill to forge better relations on the island.</a:t>
            </a:r>
          </a:p>
          <a:p>
            <a:pPr algn="l" marL="647697" indent="-323848" lvl="1">
              <a:lnSpc>
                <a:spcPts val="4199"/>
              </a:lnSpc>
              <a:buFont typeface="Arial"/>
              <a:buChar char="•"/>
            </a:pPr>
            <a:r>
              <a:rPr lang="en-US" sz="2999">
                <a:solidFill>
                  <a:srgbClr val="000000"/>
                </a:solidFill>
                <a:latin typeface="Arial"/>
                <a:ea typeface="Arial"/>
                <a:cs typeface="Arial"/>
                <a:sym typeface="Arial"/>
              </a:rPr>
              <a:t>Internationally: Ireland become more active in the UN, applied for EEC membership and welcomed US President Kennedy on a state visit.</a:t>
            </a:r>
          </a:p>
          <a:p>
            <a:pPr algn="l" marL="647697" indent="-323848" lvl="1">
              <a:lnSpc>
                <a:spcPts val="4199"/>
              </a:lnSpc>
              <a:buFont typeface="Arial"/>
              <a:buChar char="•"/>
            </a:pPr>
            <a:r>
              <a:rPr lang="en-US" sz="2999">
                <a:solidFill>
                  <a:srgbClr val="000000"/>
                </a:solidFill>
                <a:latin typeface="Arial"/>
                <a:ea typeface="Arial"/>
                <a:cs typeface="Arial"/>
                <a:sym typeface="Arial"/>
              </a:rPr>
              <a:t>Politics: a new generation of leaders took over the running of the state.</a:t>
            </a:r>
          </a:p>
          <a:p>
            <a:pPr algn="l" marL="647697" indent="-323848" lvl="1">
              <a:lnSpc>
                <a:spcPts val="4199"/>
              </a:lnSpc>
              <a:buFont typeface="Arial"/>
              <a:buChar char="•"/>
            </a:pPr>
            <a:r>
              <a:rPr lang="en-US" sz="2999">
                <a:solidFill>
                  <a:srgbClr val="000000"/>
                </a:solidFill>
                <a:latin typeface="Arial"/>
                <a:ea typeface="Arial"/>
                <a:cs typeface="Arial"/>
                <a:sym typeface="Arial"/>
              </a:rPr>
              <a:t>RTÉ: Irish television meant that people were exposed to more outside influences, debates about controversial topics and the questioning of those in positions of power.</a:t>
            </a:r>
          </a:p>
          <a:p>
            <a:pPr algn="l" marL="647697" indent="-323848" lvl="1">
              <a:lnSpc>
                <a:spcPts val="4199"/>
              </a:lnSpc>
              <a:buFont typeface="Arial"/>
              <a:buChar char="•"/>
            </a:pPr>
            <a:r>
              <a:rPr lang="en-US" sz="2999">
                <a:solidFill>
                  <a:srgbClr val="000000"/>
                </a:solidFill>
                <a:latin typeface="Arial"/>
                <a:ea typeface="Arial"/>
                <a:cs typeface="Arial"/>
                <a:sym typeface="Arial"/>
              </a:rPr>
              <a:t>Vatican II: the Catholic Church introduced changes to its practices and teaching.</a:t>
            </a:r>
          </a:p>
          <a:p>
            <a:pPr algn="l" marL="647697" indent="-323848" lvl="1">
              <a:lnSpc>
                <a:spcPts val="4199"/>
              </a:lnSpc>
              <a:buFont typeface="Arial"/>
              <a:buChar char="•"/>
            </a:pPr>
            <a:r>
              <a:rPr lang="en-US" sz="2999">
                <a:solidFill>
                  <a:srgbClr val="000000"/>
                </a:solidFill>
                <a:latin typeface="Arial"/>
                <a:ea typeface="Arial"/>
                <a:cs typeface="Arial"/>
                <a:sym typeface="Arial"/>
              </a:rPr>
              <a:t>Education: free schooling meant that more children than ever before finished secondary school.</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ea typeface="Arial"/>
                <a:cs typeface="Arial"/>
                <a:sym typeface="Arial"/>
              </a:rPr>
              <a:t>The 1960s were a period of dramatic change in the world. As we have seen, this decade marked the height of the Cold War. In Europe, more countries applied to join the European Economic Community, as it helped to create economic prosperity.</a:t>
            </a:r>
          </a:p>
          <a:p>
            <a:pPr algn="l" marL="647697" indent="-323848" lvl="1">
              <a:lnSpc>
                <a:spcPts val="4199"/>
              </a:lnSpc>
              <a:buFont typeface="Arial"/>
              <a:buChar char="•"/>
            </a:pPr>
            <a:r>
              <a:rPr lang="en-US" sz="2999">
                <a:solidFill>
                  <a:srgbClr val="000000"/>
                </a:solidFill>
                <a:latin typeface="Arial"/>
                <a:ea typeface="Arial"/>
                <a:cs typeface="Arial"/>
                <a:sym typeface="Arial"/>
              </a:rPr>
              <a:t>The space race between the US and the USSR peaked in 1969, when the US put a man on the moon.</a:t>
            </a:r>
          </a:p>
          <a:p>
            <a:pPr algn="l" marL="647697" indent="-323848" lvl="1">
              <a:lnSpc>
                <a:spcPts val="4199"/>
              </a:lnSpc>
              <a:buFont typeface="Arial"/>
              <a:buChar char="•"/>
            </a:pPr>
            <a:r>
              <a:rPr lang="en-US" sz="2999">
                <a:solidFill>
                  <a:srgbClr val="000000"/>
                </a:solidFill>
                <a:latin typeface="Arial"/>
                <a:ea typeface="Arial"/>
                <a:cs typeface="Arial"/>
                <a:sym typeface="Arial"/>
              </a:rPr>
              <a:t>African-Americans continued their campaign for civil rights in the US and achieved the passing of major new laws protecting equal rights and banning discrimination. </a:t>
            </a:r>
          </a:p>
          <a:p>
            <a:pPr algn="l" marL="647697" indent="-323848" lvl="1">
              <a:lnSpc>
                <a:spcPts val="4199"/>
              </a:lnSpc>
              <a:buFont typeface="Arial"/>
              <a:buChar char="•"/>
            </a:pPr>
            <a:r>
              <a:rPr lang="en-US" sz="2999">
                <a:solidFill>
                  <a:srgbClr val="000000"/>
                </a:solidFill>
                <a:latin typeface="Arial"/>
                <a:ea typeface="Arial"/>
                <a:cs typeface="Arial"/>
                <a:sym typeface="Arial"/>
              </a:rPr>
              <a:t>Their success inspired many other oppressed and marginalised groups (such as women and LGBT people) and other campaigns (for example, students and environmentalists) worldwide.</a:t>
            </a:r>
          </a:p>
          <a:p>
            <a:pPr algn="l" marL="647697" indent="-323848" lvl="1">
              <a:lnSpc>
                <a:spcPts val="4199"/>
              </a:lnSpc>
              <a:buFont typeface="Arial"/>
              <a:buChar char="•"/>
            </a:pPr>
            <a:r>
              <a:rPr lang="en-US" sz="2999">
                <a:solidFill>
                  <a:srgbClr val="000000"/>
                </a:solidFill>
                <a:latin typeface="Arial"/>
                <a:ea typeface="Arial"/>
                <a:cs typeface="Arial"/>
                <a:sym typeface="Arial"/>
              </a:rPr>
              <a:t>Young people emerged as an important force in society and their new ‘youth culture’ was expressed through music, fashion and social changes.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Reflecting on... Life in the 1960s</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It would be wrong to see Ireland as being a completely different place by the end of the 1960s. Social change came gradually in the years and decades that followed. But the impact of RTÉ, Vatican II, economic change, international openness and access to education would be felt for decades to come. That is why many historians consider the 1960s to make the birth of modern Ireland.</a:t>
            </a:r>
            <a:r>
              <a:rPr lang="en-US" sz="2999">
                <a:solidFill>
                  <a:srgbClr val="000000"/>
                </a:solidFill>
                <a:latin typeface="Arial"/>
                <a:ea typeface="Arial"/>
                <a:cs typeface="Arial"/>
                <a:sym typeface="Arial"/>
              </a:rPr>
              <a:t> </a:t>
            </a:r>
          </a:p>
          <a:p>
            <a:pPr algn="l">
              <a:lnSpc>
                <a:spcPts val="4199"/>
              </a:lnSpc>
            </a:pPr>
            <a:r>
              <a:rPr lang="en-US" sz="2999">
                <a:solidFill>
                  <a:srgbClr val="000000"/>
                </a:solidFill>
                <a:latin typeface="Arial"/>
                <a:ea typeface="Arial"/>
                <a:cs typeface="Arial"/>
                <a:sym typeface="Arial"/>
              </a:rPr>
              <a:t>The change of the 1960s shaped the world we live in today in profound ways. The advances needed to land a human being on the moon symbolised the huge leaps in technology and communications that have since transformed the modern world. On another level, the common theme running through much of the social conflict and change was that of freedom for individuals from oppressive attitudes such as racism, sexism and homophobia. These issues were certainly not resolved in the 1960s and our world continues to struggle with them today.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SEC Examination Questions</a:t>
            </a:r>
          </a:p>
        </p:txBody>
      </p:sp>
      <p:sp>
        <p:nvSpPr>
          <p:cNvPr name="TextBox 7" id="7"/>
          <p:cNvSpPr txBox="true"/>
          <p:nvPr/>
        </p:nvSpPr>
        <p:spPr>
          <a:xfrm rot="0">
            <a:off x="1028700" y="1673220"/>
            <a:ext cx="15609955" cy="10858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2021 SEC Sample Q9</a:t>
            </a:r>
          </a:p>
          <a:p>
            <a:pPr algn="l">
              <a:lnSpc>
                <a:spcPts val="4199"/>
              </a:lnSpc>
            </a:pPr>
            <a:r>
              <a:rPr lang="en-US" sz="2999">
                <a:solidFill>
                  <a:srgbClr val="000000"/>
                </a:solidFill>
                <a:latin typeface="Arial"/>
                <a:ea typeface="Arial"/>
                <a:cs typeface="Arial"/>
                <a:sym typeface="Arial"/>
              </a:rPr>
              <a:t>2022 SEC Q8 (e-g)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Ireland in the 1960s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Ireland in the 1960s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RTE Television Studios, Dublin, Republic of Ireland</a:t>
            </a:r>
          </a:p>
          <a:p>
            <a:pPr algn="l">
              <a:lnSpc>
                <a:spcPts val="3500"/>
              </a:lnSpc>
            </a:pPr>
            <a:r>
              <a:rPr lang="en-US" sz="2500">
                <a:solidFill>
                  <a:srgbClr val="000000"/>
                </a:solidFill>
                <a:latin typeface="Arial"/>
                <a:ea typeface="Arial"/>
                <a:cs typeface="Arial"/>
                <a:sym typeface="Arial"/>
              </a:rPr>
              <a:t>O'Connell Street, Dublin, Republic of Ireland</a:t>
            </a:r>
          </a:p>
          <a:p>
            <a:pPr algn="l">
              <a:lnSpc>
                <a:spcPts val="3500"/>
              </a:lnSpc>
            </a:pPr>
            <a:r>
              <a:rPr lang="en-US" sz="2500">
                <a:solidFill>
                  <a:srgbClr val="000000"/>
                </a:solidFill>
                <a:latin typeface="Arial"/>
                <a:ea typeface="Arial"/>
                <a:cs typeface="Arial"/>
                <a:sym typeface="Arial"/>
              </a:rPr>
              <a:t>University College Dublin, Belfield Campus</a:t>
            </a:r>
          </a:p>
          <a:p>
            <a:pPr algn="l">
              <a:lnSpc>
                <a:spcPts val="3500"/>
              </a:lnSpc>
            </a:pPr>
            <a:r>
              <a:rPr lang="en-US" sz="2500">
                <a:solidFill>
                  <a:srgbClr val="000000"/>
                </a:solidFill>
                <a:latin typeface="Arial"/>
                <a:ea typeface="Arial"/>
                <a:cs typeface="Arial"/>
                <a:sym typeface="Arial"/>
              </a:rPr>
              <a:t>Nelson's Pillar Site, Dublin, Republic of Ireland</a:t>
            </a:r>
          </a:p>
          <a:p>
            <a:pPr algn="l">
              <a:lnSpc>
                <a:spcPts val="3500"/>
              </a:lnSpc>
            </a:pPr>
            <a:r>
              <a:rPr lang="en-US" sz="2500">
                <a:solidFill>
                  <a:srgbClr val="000000"/>
                </a:solidFill>
                <a:latin typeface="Arial"/>
                <a:ea typeface="Arial"/>
                <a:cs typeface="Arial"/>
                <a:sym typeface="Arial"/>
              </a:rPr>
              <a:t>Aras an Uachtarain, Dublin, Republic of Ireland</a:t>
            </a:r>
          </a:p>
          <a:p>
            <a:pPr algn="l">
              <a:lnSpc>
                <a:spcPts val="3500"/>
              </a:lnSpc>
            </a:pPr>
          </a:p>
        </p:txBody>
      </p:sp>
      <p:sp>
        <p:nvSpPr>
          <p:cNvPr name="TextBox 10" id="10"/>
          <p:cNvSpPr txBox="true"/>
          <p:nvPr/>
        </p:nvSpPr>
        <p:spPr>
          <a:xfrm rot="0">
            <a:off x="8833677" y="2673636"/>
            <a:ext cx="7804977"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Seán Lemass</a:t>
            </a:r>
          </a:p>
          <a:p>
            <a:pPr algn="l">
              <a:lnSpc>
                <a:spcPts val="3500"/>
              </a:lnSpc>
            </a:pPr>
            <a:r>
              <a:rPr lang="en-US" sz="2500">
                <a:solidFill>
                  <a:srgbClr val="000000"/>
                </a:solidFill>
                <a:latin typeface="Arial"/>
                <a:ea typeface="Arial"/>
                <a:cs typeface="Arial"/>
                <a:sym typeface="Arial"/>
              </a:rPr>
              <a:t>T.K Whitaker</a:t>
            </a:r>
          </a:p>
          <a:p>
            <a:pPr algn="l">
              <a:lnSpc>
                <a:spcPts val="3500"/>
              </a:lnSpc>
            </a:pPr>
            <a:r>
              <a:rPr lang="en-US" sz="2500">
                <a:solidFill>
                  <a:srgbClr val="000000"/>
                </a:solidFill>
                <a:latin typeface="Arial"/>
                <a:ea typeface="Arial"/>
                <a:cs typeface="Arial"/>
                <a:sym typeface="Arial"/>
              </a:rPr>
              <a:t>Archbishop McQuaid</a:t>
            </a:r>
          </a:p>
          <a:p>
            <a:pPr algn="l">
              <a:lnSpc>
                <a:spcPts val="3500"/>
              </a:lnSpc>
            </a:pPr>
            <a:r>
              <a:rPr lang="en-US" sz="2500">
                <a:solidFill>
                  <a:srgbClr val="000000"/>
                </a:solidFill>
                <a:latin typeface="Arial"/>
                <a:ea typeface="Arial"/>
                <a:cs typeface="Arial"/>
                <a:sym typeface="Arial"/>
              </a:rPr>
              <a:t>Declan Costello</a:t>
            </a:r>
          </a:p>
          <a:p>
            <a:pPr algn="l">
              <a:lnSpc>
                <a:spcPts val="3500"/>
              </a:lnSpc>
            </a:pPr>
            <a:r>
              <a:rPr lang="en-US" sz="2500">
                <a:solidFill>
                  <a:srgbClr val="000000"/>
                </a:solidFill>
                <a:latin typeface="Arial"/>
                <a:ea typeface="Arial"/>
                <a:cs typeface="Arial"/>
                <a:sym typeface="Arial"/>
              </a:rPr>
              <a:t>Cardinal Conway</a:t>
            </a:r>
          </a:p>
          <a:p>
            <a:pPr algn="l">
              <a:lnSpc>
                <a:spcPts val="3500"/>
              </a:lnSpc>
            </a:pPr>
            <a:r>
              <a:rPr lang="en-US" sz="2500">
                <a:solidFill>
                  <a:srgbClr val="000000"/>
                </a:solidFill>
                <a:latin typeface="Arial"/>
                <a:ea typeface="Arial"/>
                <a:cs typeface="Arial"/>
                <a:sym typeface="Arial"/>
              </a:rPr>
              <a:t>Gay Byrne</a:t>
            </a:r>
          </a:p>
          <a:p>
            <a:pPr algn="l">
              <a:lnSpc>
                <a:spcPts val="3500"/>
              </a:lnSpc>
            </a:pPr>
            <a:r>
              <a:rPr lang="en-US" sz="2500">
                <a:solidFill>
                  <a:srgbClr val="000000"/>
                </a:solidFill>
                <a:latin typeface="Arial"/>
                <a:ea typeface="Arial"/>
                <a:cs typeface="Arial"/>
                <a:sym typeface="Arial"/>
              </a:rPr>
              <a:t>Michael O’Hehir</a:t>
            </a:r>
          </a:p>
          <a:p>
            <a:pPr algn="l">
              <a:lnSpc>
                <a:spcPts val="3500"/>
              </a:lnSpc>
            </a:pPr>
            <a:r>
              <a:rPr lang="en-US" sz="2500">
                <a:solidFill>
                  <a:srgbClr val="000000"/>
                </a:solidFill>
                <a:latin typeface="Arial"/>
                <a:ea typeface="Arial"/>
                <a:cs typeface="Arial"/>
                <a:sym typeface="Arial"/>
              </a:rPr>
              <a:t>Feargal Quinn</a:t>
            </a:r>
          </a:p>
          <a:p>
            <a:pPr algn="l">
              <a:lnSpc>
                <a:spcPts val="3500"/>
              </a:lnSpc>
            </a:pPr>
            <a:r>
              <a:rPr lang="en-US" sz="2500">
                <a:solidFill>
                  <a:srgbClr val="000000"/>
                </a:solidFill>
                <a:latin typeface="Arial"/>
                <a:ea typeface="Arial"/>
                <a:cs typeface="Arial"/>
                <a:sym typeface="Arial"/>
              </a:rPr>
              <a:t>Mick O’Connell</a:t>
            </a:r>
          </a:p>
          <a:p>
            <a:pPr algn="l">
              <a:lnSpc>
                <a:spcPts val="3500"/>
              </a:lnSpc>
            </a:pPr>
            <a:r>
              <a:rPr lang="en-US" sz="2500">
                <a:solidFill>
                  <a:srgbClr val="000000"/>
                </a:solidFill>
                <a:latin typeface="Arial"/>
                <a:ea typeface="Arial"/>
                <a:cs typeface="Arial"/>
                <a:sym typeface="Arial"/>
              </a:rPr>
              <a:t>Edna O’Brien</a:t>
            </a:r>
          </a:p>
          <a:p>
            <a:pPr algn="l">
              <a:lnSpc>
                <a:spcPts val="3500"/>
              </a:lnSpc>
            </a:pPr>
            <a:r>
              <a:rPr lang="en-US" sz="2500">
                <a:solidFill>
                  <a:srgbClr val="000000"/>
                </a:solidFill>
                <a:latin typeface="Arial"/>
                <a:ea typeface="Arial"/>
                <a:cs typeface="Arial"/>
                <a:sym typeface="Arial"/>
              </a:rPr>
              <a:t>Frances Condell</a:t>
            </a:r>
          </a:p>
          <a:p>
            <a:pPr algn="l">
              <a:lnSpc>
                <a:spcPts val="3500"/>
              </a:lnSpc>
            </a:pPr>
            <a:r>
              <a:rPr lang="en-US" sz="2500">
                <a:solidFill>
                  <a:srgbClr val="000000"/>
                </a:solidFill>
                <a:latin typeface="Arial"/>
                <a:ea typeface="Arial"/>
                <a:cs typeface="Arial"/>
                <a:sym typeface="Arial"/>
              </a:rPr>
              <a:t>Monica Sheridan</a:t>
            </a:r>
          </a:p>
          <a:p>
            <a:pPr algn="l">
              <a:lnSpc>
                <a:spcPts val="3500"/>
              </a:lnSpc>
            </a:pPr>
            <a:r>
              <a:rPr lang="en-US" sz="2500">
                <a:solidFill>
                  <a:srgbClr val="000000"/>
                </a:solidFill>
                <a:latin typeface="Arial"/>
                <a:ea typeface="Arial"/>
                <a:cs typeface="Arial"/>
                <a:sym typeface="Arial"/>
              </a:rPr>
              <a:t>Seán Ó Riada</a:t>
            </a:r>
          </a:p>
          <a:p>
            <a:pPr algn="l">
              <a:lnSpc>
                <a:spcPts val="3500"/>
              </a:lnSpc>
            </a:pPr>
            <a:r>
              <a:rPr lang="en-US" sz="2500">
                <a:solidFill>
                  <a:srgbClr val="000000"/>
                </a:solidFill>
                <a:latin typeface="Arial"/>
                <a:ea typeface="Arial"/>
                <a:cs typeface="Arial"/>
                <a:sym typeface="Arial"/>
              </a:rPr>
              <a:t>Bridie Gallagher</a:t>
            </a:r>
          </a:p>
          <a:p>
            <a:pPr algn="l">
              <a:lnSpc>
                <a:spcPts val="3500"/>
              </a:lnSpc>
            </a:pPr>
            <a:r>
              <a:rPr lang="en-US" sz="2500">
                <a:solidFill>
                  <a:srgbClr val="000000"/>
                </a:solidFill>
                <a:latin typeface="Arial"/>
                <a:ea typeface="Arial"/>
                <a:cs typeface="Arial"/>
                <a:sym typeface="Arial"/>
              </a:rPr>
              <a:t>Maureen Potter</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Economic crisis</a:t>
            </a:r>
          </a:p>
        </p:txBody>
      </p:sp>
      <p:sp>
        <p:nvSpPr>
          <p:cNvPr name="TextBox 7" id="7"/>
          <p:cNvSpPr txBox="true"/>
          <p:nvPr/>
        </p:nvSpPr>
        <p:spPr>
          <a:xfrm rot="0">
            <a:off x="1028700" y="2120899"/>
            <a:ext cx="8008232"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Following World War II, Ireland faced many problems. </a:t>
            </a:r>
            <a:r>
              <a:rPr lang="en-US" sz="3000">
                <a:solidFill>
                  <a:srgbClr val="000000"/>
                </a:solidFill>
                <a:latin typeface="Arial"/>
                <a:ea typeface="Arial"/>
                <a:cs typeface="Arial"/>
                <a:sym typeface="Arial"/>
              </a:rPr>
              <a:t>Governments since the 1930s had followed </a:t>
            </a:r>
            <a:r>
              <a:rPr lang="en-US" sz="3000" b="true">
                <a:solidFill>
                  <a:srgbClr val="000000"/>
                </a:solidFill>
                <a:latin typeface="Arial Bold"/>
                <a:ea typeface="Arial Bold"/>
                <a:cs typeface="Arial Bold"/>
                <a:sym typeface="Arial Bold"/>
              </a:rPr>
              <a:t>protectionism</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policy of placing high tariffs (charges) on goods coming into Ireland to protect Irish businesses from foreign competition</a:t>
            </a:r>
            <a:r>
              <a:rPr lang="en-US" sz="3000">
                <a:solidFill>
                  <a:srgbClr val="000000"/>
                </a:solidFill>
                <a:latin typeface="Arial"/>
                <a:ea typeface="Arial"/>
                <a:cs typeface="Arial"/>
                <a:sym typeface="Arial"/>
              </a:rPr>
              <a:t>), resulting in very expensive imported goods. This made Irish business quite inefficient and badly run. There was little money available to invest in the economy. Combined, these things created </a:t>
            </a:r>
            <a:r>
              <a:rPr lang="en-US" sz="3000" b="true">
                <a:solidFill>
                  <a:srgbClr val="000000"/>
                </a:solidFill>
                <a:latin typeface="Arial Bold"/>
                <a:ea typeface="Arial Bold"/>
                <a:cs typeface="Arial Bold"/>
                <a:sym typeface="Arial Bold"/>
              </a:rPr>
              <a:t>high unemployment</a:t>
            </a:r>
            <a:r>
              <a:rPr lang="en-US" sz="30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9036932" y="2244724"/>
            <a:ext cx="7902328" cy="7480586"/>
          </a:xfrm>
          <a:custGeom>
            <a:avLst/>
            <a:gdLst/>
            <a:ahLst/>
            <a:cxnLst/>
            <a:rect r="r" b="b" t="t" l="l"/>
            <a:pathLst>
              <a:path h="7480586" w="7902328">
                <a:moveTo>
                  <a:pt x="0" y="0"/>
                </a:moveTo>
                <a:lnTo>
                  <a:pt x="7902328" y="0"/>
                </a:lnTo>
                <a:lnTo>
                  <a:pt x="7902328" y="7480587"/>
                </a:lnTo>
                <a:lnTo>
                  <a:pt x="0" y="7480587"/>
                </a:lnTo>
                <a:lnTo>
                  <a:pt x="0" y="0"/>
                </a:lnTo>
                <a:close/>
              </a:path>
            </a:pathLst>
          </a:custGeom>
          <a:blipFill>
            <a:blip r:embed="rId2"/>
            <a:stretch>
              <a:fillRect l="-2826" t="-5971" r="-2826" b="-3317"/>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07553" y="33799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12562522" y="4760532"/>
            <a:ext cx="10287000" cy="765937"/>
          </a:xfrm>
          <a:prstGeom prst="rect">
            <a:avLst/>
          </a:prstGeom>
        </p:spPr>
        <p:txBody>
          <a:bodyPr anchor="t" rtlCol="false" tIns="0" lIns="0" bIns="0" rIns="0">
            <a:spAutoFit/>
          </a:bodyPr>
          <a:lstStyle/>
          <a:p>
            <a:pPr algn="ctr">
              <a:lnSpc>
                <a:spcPts val="5557"/>
              </a:lnSpc>
            </a:pPr>
            <a:r>
              <a:rPr lang="en-US" sz="3969" b="true">
                <a:solidFill>
                  <a:srgbClr val="FFFFFF"/>
                </a:solidFill>
                <a:latin typeface="Arial Bold"/>
                <a:ea typeface="Arial Bold"/>
                <a:cs typeface="Arial Bold"/>
                <a:sym typeface="Arial Bold"/>
              </a:rPr>
              <a:t>Chapter Twenty-Eight: The US in the 1960s</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222105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Martin Luther King Jr. National Historical Park, Atlanta, Georgia</a:t>
            </a:r>
          </a:p>
          <a:p>
            <a:pPr algn="l">
              <a:lnSpc>
                <a:spcPts val="3500"/>
              </a:lnSpc>
            </a:pPr>
            <a:r>
              <a:rPr lang="en-US" sz="2500">
                <a:solidFill>
                  <a:srgbClr val="000000"/>
                </a:solidFill>
                <a:latin typeface="Arial"/>
                <a:ea typeface="Arial"/>
                <a:cs typeface="Arial"/>
                <a:sym typeface="Arial"/>
              </a:rPr>
              <a:t>Woodstock Site, Bethel, New York</a:t>
            </a:r>
          </a:p>
          <a:p>
            <a:pPr algn="l">
              <a:lnSpc>
                <a:spcPts val="3500"/>
              </a:lnSpc>
            </a:pPr>
            <a:r>
              <a:rPr lang="en-US" sz="2500">
                <a:solidFill>
                  <a:srgbClr val="000000"/>
                </a:solidFill>
                <a:latin typeface="Arial"/>
                <a:ea typeface="Arial"/>
                <a:cs typeface="Arial"/>
                <a:sym typeface="Arial"/>
              </a:rPr>
              <a:t>The Apollo Theater, Harlem, New York</a:t>
            </a:r>
          </a:p>
          <a:p>
            <a:pPr algn="l">
              <a:lnSpc>
                <a:spcPts val="3500"/>
              </a:lnSpc>
            </a:pPr>
            <a:r>
              <a:rPr lang="en-US" sz="2500">
                <a:solidFill>
                  <a:srgbClr val="000000"/>
                </a:solidFill>
                <a:latin typeface="Arial"/>
                <a:ea typeface="Arial"/>
                <a:cs typeface="Arial"/>
                <a:sym typeface="Arial"/>
              </a:rPr>
              <a:t>Haight-Ashbury District, San Francisco, California</a:t>
            </a:r>
          </a:p>
          <a:p>
            <a:pPr algn="l">
              <a:lnSpc>
                <a:spcPts val="3500"/>
              </a:lnSpc>
            </a:pPr>
            <a:r>
              <a:rPr lang="en-US" sz="2500">
                <a:solidFill>
                  <a:srgbClr val="000000"/>
                </a:solidFill>
                <a:latin typeface="Arial"/>
                <a:ea typeface="Arial"/>
                <a:cs typeface="Arial"/>
                <a:sym typeface="Arial"/>
              </a:rPr>
              <a:t>National Mall, Washington, D.C.</a:t>
            </a:r>
          </a:p>
          <a:p>
            <a:pPr algn="l">
              <a:lnSpc>
                <a:spcPts val="3500"/>
              </a:lnSpc>
            </a:pPr>
          </a:p>
        </p:txBody>
      </p:sp>
      <p:sp>
        <p:nvSpPr>
          <p:cNvPr name="TextBox 10" id="10"/>
          <p:cNvSpPr txBox="true"/>
          <p:nvPr/>
        </p:nvSpPr>
        <p:spPr>
          <a:xfrm rot="0">
            <a:off x="8812530" y="2221056"/>
            <a:ext cx="780497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President John F. Kennedy</a:t>
            </a:r>
          </a:p>
          <a:p>
            <a:pPr algn="l">
              <a:lnSpc>
                <a:spcPts val="3500"/>
              </a:lnSpc>
            </a:pPr>
            <a:r>
              <a:rPr lang="en-US" sz="2500">
                <a:solidFill>
                  <a:srgbClr val="000000"/>
                </a:solidFill>
                <a:latin typeface="Arial"/>
                <a:ea typeface="Arial"/>
                <a:cs typeface="Arial"/>
                <a:sym typeface="Arial"/>
              </a:rPr>
              <a:t>Martin Luther King</a:t>
            </a:r>
          </a:p>
          <a:p>
            <a:pPr algn="l">
              <a:lnSpc>
                <a:spcPts val="3500"/>
              </a:lnSpc>
            </a:pPr>
            <a:r>
              <a:rPr lang="en-US" sz="2500">
                <a:solidFill>
                  <a:srgbClr val="000000"/>
                </a:solidFill>
                <a:latin typeface="Arial"/>
                <a:ea typeface="Arial"/>
                <a:cs typeface="Arial"/>
                <a:sym typeface="Arial"/>
              </a:rPr>
              <a:t>President Lyndon Johnson</a:t>
            </a:r>
          </a:p>
          <a:p>
            <a:pPr algn="l">
              <a:lnSpc>
                <a:spcPts val="3500"/>
              </a:lnSpc>
            </a:pPr>
            <a:r>
              <a:rPr lang="en-US" sz="2500">
                <a:solidFill>
                  <a:srgbClr val="000000"/>
                </a:solidFill>
                <a:latin typeface="Arial"/>
                <a:ea typeface="Arial"/>
                <a:cs typeface="Arial"/>
                <a:sym typeface="Arial"/>
              </a:rPr>
              <a:t>Mao Zedong</a:t>
            </a:r>
          </a:p>
          <a:p>
            <a:pPr algn="l">
              <a:lnSpc>
                <a:spcPts val="3500"/>
              </a:lnSpc>
            </a:pPr>
            <a:r>
              <a:rPr lang="en-US" sz="2500">
                <a:solidFill>
                  <a:srgbClr val="000000"/>
                </a:solidFill>
                <a:latin typeface="Arial"/>
                <a:ea typeface="Arial"/>
                <a:cs typeface="Arial"/>
                <a:sym typeface="Arial"/>
              </a:rPr>
              <a:t>Elvis Presley</a:t>
            </a:r>
          </a:p>
          <a:p>
            <a:pPr algn="l">
              <a:lnSpc>
                <a:spcPts val="3500"/>
              </a:lnSpc>
            </a:pPr>
            <a:r>
              <a:rPr lang="en-US" sz="2500">
                <a:solidFill>
                  <a:srgbClr val="000000"/>
                </a:solidFill>
                <a:latin typeface="Arial"/>
                <a:ea typeface="Arial"/>
                <a:cs typeface="Arial"/>
                <a:sym typeface="Arial"/>
              </a:rPr>
              <a:t>John Lennon</a:t>
            </a:r>
          </a:p>
          <a:p>
            <a:pPr algn="l">
              <a:lnSpc>
                <a:spcPts val="3500"/>
              </a:lnSpc>
            </a:pPr>
            <a:r>
              <a:rPr lang="en-US" sz="2500">
                <a:solidFill>
                  <a:srgbClr val="000000"/>
                </a:solidFill>
                <a:latin typeface="Arial"/>
                <a:ea typeface="Arial"/>
                <a:cs typeface="Arial"/>
                <a:sym typeface="Arial"/>
              </a:rPr>
              <a:t>Paul McCartney</a:t>
            </a:r>
          </a:p>
          <a:p>
            <a:pPr algn="l">
              <a:lnSpc>
                <a:spcPts val="3500"/>
              </a:lnSpc>
            </a:pPr>
            <a:r>
              <a:rPr lang="en-US" sz="2500">
                <a:solidFill>
                  <a:srgbClr val="000000"/>
                </a:solidFill>
                <a:latin typeface="Arial"/>
                <a:ea typeface="Arial"/>
                <a:cs typeface="Arial"/>
                <a:sym typeface="Arial"/>
              </a:rPr>
              <a:t>Mick Jagger</a:t>
            </a:r>
          </a:p>
          <a:p>
            <a:pPr algn="l">
              <a:lnSpc>
                <a:spcPts val="3500"/>
              </a:lnSpc>
            </a:pPr>
            <a:r>
              <a:rPr lang="en-US" sz="2500">
                <a:solidFill>
                  <a:srgbClr val="000000"/>
                </a:solidFill>
                <a:latin typeface="Arial"/>
                <a:ea typeface="Arial"/>
                <a:cs typeface="Arial"/>
                <a:sym typeface="Arial"/>
              </a:rPr>
              <a:t>John Glenn</a:t>
            </a:r>
          </a:p>
          <a:p>
            <a:pPr algn="l">
              <a:lnSpc>
                <a:spcPts val="3500"/>
              </a:lnSpc>
            </a:pPr>
            <a:r>
              <a:rPr lang="en-US" sz="2500">
                <a:solidFill>
                  <a:srgbClr val="000000"/>
                </a:solidFill>
                <a:latin typeface="Arial"/>
                <a:ea typeface="Arial"/>
                <a:cs typeface="Arial"/>
                <a:sym typeface="Arial"/>
              </a:rPr>
              <a:t>Neil Armstrong</a:t>
            </a:r>
          </a:p>
          <a:p>
            <a:pPr algn="l">
              <a:lnSpc>
                <a:spcPts val="3500"/>
              </a:lnSpc>
            </a:pPr>
            <a:r>
              <a:rPr lang="en-US" sz="2500">
                <a:solidFill>
                  <a:srgbClr val="000000"/>
                </a:solidFill>
                <a:latin typeface="Arial"/>
                <a:ea typeface="Arial"/>
                <a:cs typeface="Arial"/>
                <a:sym typeface="Arial"/>
              </a:rPr>
              <a:t>Wernher von Braun</a:t>
            </a:r>
          </a:p>
          <a:p>
            <a:pPr algn="l">
              <a:lnSpc>
                <a:spcPts val="3500"/>
              </a:lnSpc>
            </a:pPr>
            <a:r>
              <a:rPr lang="en-US" sz="2500">
                <a:solidFill>
                  <a:srgbClr val="000000"/>
                </a:solidFill>
                <a:latin typeface="Arial"/>
                <a:ea typeface="Arial"/>
                <a:cs typeface="Arial"/>
                <a:sym typeface="Arial"/>
              </a:rPr>
              <a:t>Yuri Gagarin</a:t>
            </a:r>
          </a:p>
          <a:p>
            <a:pPr algn="l">
              <a:lnSpc>
                <a:spcPts val="3500"/>
              </a:lnSpc>
            </a:pPr>
            <a:r>
              <a:rPr lang="en-US" sz="2500">
                <a:solidFill>
                  <a:srgbClr val="000000"/>
                </a:solidFill>
                <a:latin typeface="Arial"/>
                <a:ea typeface="Arial"/>
                <a:cs typeface="Arial"/>
                <a:sym typeface="Arial"/>
              </a:rPr>
              <a:t>Valentina Tereshkova</a:t>
            </a:r>
          </a:p>
          <a:p>
            <a:pPr algn="l">
              <a:lnSpc>
                <a:spcPts val="3500"/>
              </a:lnSpc>
            </a:pPr>
            <a:r>
              <a:rPr lang="en-US" sz="2500">
                <a:solidFill>
                  <a:srgbClr val="000000"/>
                </a:solidFill>
                <a:latin typeface="Arial"/>
                <a:ea typeface="Arial"/>
                <a:cs typeface="Arial"/>
                <a:sym typeface="Arial"/>
              </a:rPr>
              <a:t>Ho Chi Minh</a:t>
            </a:r>
          </a:p>
          <a:p>
            <a:pPr algn="l">
              <a:lnSpc>
                <a:spcPts val="3500"/>
              </a:lnSpc>
            </a:pPr>
            <a:r>
              <a:rPr lang="en-US" sz="2500">
                <a:solidFill>
                  <a:srgbClr val="000000"/>
                </a:solidFill>
                <a:latin typeface="Arial"/>
                <a:ea typeface="Arial"/>
                <a:cs typeface="Arial"/>
                <a:sym typeface="Arial"/>
              </a:rPr>
              <a:t>Muhammad Ali</a:t>
            </a:r>
          </a:p>
          <a:p>
            <a:pPr algn="l">
              <a:lnSpc>
                <a:spcPts val="3500"/>
              </a:lnSpc>
            </a:pPr>
            <a:r>
              <a:rPr lang="en-US" sz="2500">
                <a:solidFill>
                  <a:srgbClr val="000000"/>
                </a:solidFill>
                <a:latin typeface="Arial"/>
                <a:ea typeface="Arial"/>
                <a:cs typeface="Arial"/>
                <a:sym typeface="Arial"/>
              </a:rPr>
              <a:t>Pope John XXIII</a:t>
            </a:r>
          </a:p>
          <a:p>
            <a:pPr algn="l">
              <a:lnSpc>
                <a:spcPts val="3500"/>
              </a:lnSpc>
            </a:pPr>
            <a:r>
              <a:rPr lang="en-US" sz="2500">
                <a:solidFill>
                  <a:srgbClr val="000000"/>
                </a:solidFill>
                <a:latin typeface="Arial"/>
                <a:ea typeface="Arial"/>
                <a:cs typeface="Arial"/>
                <a:sym typeface="Arial"/>
              </a:rPr>
              <a:t>Betty Friedan</a:t>
            </a:r>
          </a:p>
        </p:txBody>
      </p:sp>
      <p:sp>
        <p:nvSpPr>
          <p:cNvPr name="TextBox 11" id="11"/>
          <p:cNvSpPr txBox="true"/>
          <p:nvPr/>
        </p:nvSpPr>
        <p:spPr>
          <a:xfrm rot="0">
            <a:off x="986405" y="121141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12530" y="121141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Social problems</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As there were very few jobs available in Ireland, people were forced to </a:t>
            </a:r>
            <a:r>
              <a:rPr lang="en-US" sz="3000" b="true">
                <a:solidFill>
                  <a:srgbClr val="000000"/>
                </a:solidFill>
                <a:latin typeface="Arial Bold"/>
                <a:ea typeface="Arial Bold"/>
                <a:cs typeface="Arial Bold"/>
                <a:sym typeface="Arial Bold"/>
              </a:rPr>
              <a:t>emigrate</a:t>
            </a:r>
            <a:r>
              <a:rPr lang="en-US" sz="3000">
                <a:solidFill>
                  <a:srgbClr val="000000"/>
                </a:solidFill>
                <a:latin typeface="Arial"/>
                <a:ea typeface="Arial"/>
                <a:cs typeface="Arial"/>
                <a:sym typeface="Arial"/>
              </a:rPr>
              <a:t> from Ireland in large numbers – 44,000 per year in the 1950s. By 1961, the population had fallen to its lowest levels since the Great Famine. This led to </a:t>
            </a:r>
            <a:r>
              <a:rPr lang="en-US" sz="3000" b="true">
                <a:solidFill>
                  <a:srgbClr val="000000"/>
                </a:solidFill>
                <a:latin typeface="Arial Bold"/>
                <a:ea typeface="Arial Bold"/>
                <a:cs typeface="Arial Bold"/>
                <a:sym typeface="Arial Bold"/>
              </a:rPr>
              <a:t>rural depopulation</a:t>
            </a:r>
            <a:r>
              <a:rPr lang="en-US" sz="3000">
                <a:solidFill>
                  <a:srgbClr val="000000"/>
                </a:solidFill>
                <a:latin typeface="Arial"/>
                <a:ea typeface="Arial"/>
                <a:cs typeface="Arial"/>
                <a:sym typeface="Arial"/>
              </a:rPr>
              <a:t>, where </a:t>
            </a:r>
            <a:r>
              <a:rPr lang="en-US" sz="3000" u="sng">
                <a:solidFill>
                  <a:srgbClr val="000000"/>
                </a:solidFill>
                <a:latin typeface="Arial"/>
                <a:ea typeface="Arial"/>
                <a:cs typeface="Arial"/>
                <a:sym typeface="Arial"/>
              </a:rPr>
              <a:t>young people left rural areas to find work and increasingly only older people remained</a:t>
            </a:r>
            <a:r>
              <a:rPr lang="en-US" sz="30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sp>
        <p:nvSpPr>
          <p:cNvPr name="Freeform 10" id="10"/>
          <p:cNvSpPr/>
          <p:nvPr/>
        </p:nvSpPr>
        <p:spPr>
          <a:xfrm flipH="false" flipV="false" rot="0">
            <a:off x="2776640" y="4302124"/>
            <a:ext cx="12114076" cy="5423187"/>
          </a:xfrm>
          <a:custGeom>
            <a:avLst/>
            <a:gdLst/>
            <a:ahLst/>
            <a:cxnLst/>
            <a:rect r="r" b="b" t="t" l="l"/>
            <a:pathLst>
              <a:path h="5423187" w="12114076">
                <a:moveTo>
                  <a:pt x="0" y="0"/>
                </a:moveTo>
                <a:lnTo>
                  <a:pt x="12114075" y="0"/>
                </a:lnTo>
                <a:lnTo>
                  <a:pt x="12114075" y="5423187"/>
                </a:lnTo>
                <a:lnTo>
                  <a:pt x="0" y="5423187"/>
                </a:lnTo>
                <a:lnTo>
                  <a:pt x="0" y="0"/>
                </a:lnTo>
                <a:close/>
              </a:path>
            </a:pathLst>
          </a:custGeom>
          <a:blipFill>
            <a:blip r:embed="rId2"/>
            <a:stretch>
              <a:fillRect l="-3359" t="-5252" r="-3191" b="-3376"/>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Political instability</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Ireland in the 1950s was still being led by men such as </a:t>
            </a:r>
            <a:r>
              <a:rPr lang="en-US" sz="3000" b="true">
                <a:solidFill>
                  <a:srgbClr val="000000"/>
                </a:solidFill>
                <a:latin typeface="Arial Bold"/>
                <a:ea typeface="Arial Bold"/>
                <a:cs typeface="Arial Bold"/>
                <a:sym typeface="Arial Bold"/>
              </a:rPr>
              <a:t>Éamon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deValera</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Richard Mulcahy</a:t>
            </a:r>
            <a:r>
              <a:rPr lang="en-US" sz="3000">
                <a:solidFill>
                  <a:srgbClr val="000000"/>
                </a:solidFill>
                <a:latin typeface="Arial"/>
                <a:ea typeface="Arial"/>
                <a:cs typeface="Arial"/>
                <a:sym typeface="Arial"/>
              </a:rPr>
              <a:t>, who had fought in the </a:t>
            </a:r>
            <a:r>
              <a:rPr lang="en-US" sz="3000" i="true">
                <a:solidFill>
                  <a:srgbClr val="000000"/>
                </a:solidFill>
                <a:latin typeface="Arial Italics"/>
                <a:ea typeface="Arial Italics"/>
                <a:cs typeface="Arial Italics"/>
                <a:sym typeface="Arial Italics"/>
              </a:rPr>
              <a:t>War of Independence</a:t>
            </a:r>
            <a:r>
              <a:rPr lang="en-US" sz="3000">
                <a:solidFill>
                  <a:srgbClr val="000000"/>
                </a:solidFill>
                <a:latin typeface="Arial"/>
                <a:ea typeface="Arial"/>
                <a:cs typeface="Arial"/>
                <a:sym typeface="Arial"/>
              </a:rPr>
              <a:t> and the </a:t>
            </a:r>
            <a:r>
              <a:rPr lang="en-US" sz="3000" i="true">
                <a:solidFill>
                  <a:srgbClr val="000000"/>
                </a:solidFill>
                <a:latin typeface="Arial Italics"/>
                <a:ea typeface="Arial Italics"/>
                <a:cs typeface="Arial Italics"/>
                <a:sym typeface="Arial Italics"/>
              </a:rPr>
              <a:t>Irish Civil War </a:t>
            </a:r>
            <a:r>
              <a:rPr lang="en-US" sz="3000">
                <a:solidFill>
                  <a:srgbClr val="000000"/>
                </a:solidFill>
                <a:latin typeface="Arial"/>
                <a:ea typeface="Arial"/>
                <a:cs typeface="Arial"/>
                <a:sym typeface="Arial"/>
              </a:rPr>
              <a:t>30 years before, who continued to follow old ideas and ways of doing things. This problem was made worse by a series of weak governments in the late 1940s into the 1950s, with elections held in 1948, 1951 and 1954. After each election, a weak government of either Fianna Fáil or a coalition of parties were formed, meaning no majority existed in the Dáil, leaving the government unable to tackle the problems Ireland faced.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Twenty-Eight: Life in the 1960s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DAFpq63o94M</dc:identifier>
  <dcterms:modified xsi:type="dcterms:W3CDTF">2011-08-01T06:04:30Z</dcterms:modified>
  <cp:revision>1</cp:revision>
  <dc:title>Ch. 28 - Life in the 1960s</dc:title>
</cp:coreProperties>
</file>